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60"/>
  </p:notesMasterIdLst>
  <p:sldIdLst>
    <p:sldId id="276" r:id="rId2"/>
    <p:sldId id="321" r:id="rId3"/>
    <p:sldId id="275" r:id="rId4"/>
    <p:sldId id="256" r:id="rId5"/>
    <p:sldId id="257" r:id="rId6"/>
    <p:sldId id="322" r:id="rId7"/>
    <p:sldId id="323" r:id="rId8"/>
    <p:sldId id="269" r:id="rId9"/>
    <p:sldId id="268" r:id="rId10"/>
    <p:sldId id="306" r:id="rId11"/>
    <p:sldId id="270" r:id="rId12"/>
    <p:sldId id="272" r:id="rId13"/>
    <p:sldId id="271" r:id="rId14"/>
    <p:sldId id="307" r:id="rId15"/>
    <p:sldId id="278" r:id="rId16"/>
    <p:sldId id="279" r:id="rId17"/>
    <p:sldId id="280" r:id="rId18"/>
    <p:sldId id="282" r:id="rId19"/>
    <p:sldId id="281" r:id="rId20"/>
    <p:sldId id="277" r:id="rId21"/>
    <p:sldId id="284" r:id="rId22"/>
    <p:sldId id="283" r:id="rId23"/>
    <p:sldId id="285" r:id="rId24"/>
    <p:sldId id="289" r:id="rId25"/>
    <p:sldId id="295" r:id="rId26"/>
    <p:sldId id="290" r:id="rId27"/>
    <p:sldId id="296" r:id="rId28"/>
    <p:sldId id="291" r:id="rId29"/>
    <p:sldId id="297" r:id="rId30"/>
    <p:sldId id="292" r:id="rId31"/>
    <p:sldId id="298" r:id="rId32"/>
    <p:sldId id="293" r:id="rId33"/>
    <p:sldId id="299" r:id="rId34"/>
    <p:sldId id="294" r:id="rId35"/>
    <p:sldId id="300" r:id="rId36"/>
    <p:sldId id="288" r:id="rId37"/>
    <p:sldId id="287" r:id="rId38"/>
    <p:sldId id="302" r:id="rId39"/>
    <p:sldId id="301" r:id="rId40"/>
    <p:sldId id="303" r:id="rId41"/>
    <p:sldId id="304" r:id="rId42"/>
    <p:sldId id="286" r:id="rId43"/>
    <p:sldId id="305" r:id="rId44"/>
    <p:sldId id="309" r:id="rId45"/>
    <p:sldId id="310" r:id="rId46"/>
    <p:sldId id="311" r:id="rId47"/>
    <p:sldId id="312" r:id="rId48"/>
    <p:sldId id="313" r:id="rId49"/>
    <p:sldId id="314" r:id="rId50"/>
    <p:sldId id="315" r:id="rId51"/>
    <p:sldId id="316" r:id="rId52"/>
    <p:sldId id="308" r:id="rId53"/>
    <p:sldId id="274" r:id="rId54"/>
    <p:sldId id="317" r:id="rId55"/>
    <p:sldId id="318" r:id="rId56"/>
    <p:sldId id="319" r:id="rId57"/>
    <p:sldId id="320" r:id="rId58"/>
    <p:sldId id="266" r:id="rId5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EB15"/>
    <a:srgbClr val="5FB44D"/>
    <a:srgbClr val="EEFF41"/>
    <a:srgbClr val="48FF0E"/>
    <a:srgbClr val="00DA5D"/>
    <a:srgbClr val="0097A7"/>
    <a:srgbClr val="595959"/>
    <a:srgbClr val="94B7F0"/>
    <a:srgbClr val="2D358E"/>
    <a:srgbClr val="28AA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230" autoAdjust="0"/>
    <p:restoredTop sz="67397" autoAdjust="0"/>
  </p:normalViewPr>
  <p:slideViewPr>
    <p:cSldViewPr snapToGrid="0">
      <p:cViewPr>
        <p:scale>
          <a:sx n="131" d="100"/>
          <a:sy n="131" d="100"/>
        </p:scale>
        <p:origin x="-504" y="14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D7E8E6-6657-455B-B379-67813A509369}" type="doc">
      <dgm:prSet loTypeId="urn:microsoft.com/office/officeart/2005/8/layout/hList2" loCatId="list" qsTypeId="urn:microsoft.com/office/officeart/2005/8/quickstyle/simple1" qsCatId="simple" csTypeId="urn:microsoft.com/office/officeart/2005/8/colors/colorful5" csCatId="colorful" phldr="1"/>
      <dgm:spPr/>
      <dgm:t>
        <a:bodyPr/>
        <a:lstStyle/>
        <a:p>
          <a:endParaRPr lang="en-US"/>
        </a:p>
      </dgm:t>
    </dgm:pt>
    <dgm:pt modelId="{66135BA2-A2B8-4FB1-9466-54024F79FC3B}">
      <dgm:prSet phldrT="[Text]"/>
      <dgm:spPr/>
      <dgm:t>
        <a:bodyPr/>
        <a:lstStyle/>
        <a:p>
          <a:endParaRPr lang="en-US" dirty="0">
            <a:solidFill>
              <a:schemeClr val="bg2"/>
            </a:solidFill>
          </a:endParaRPr>
        </a:p>
      </dgm:t>
    </dgm:pt>
    <dgm:pt modelId="{EF827EA9-CDDD-42D6-822E-529F9138CFFA}" type="parTrans" cxnId="{8064D14A-3C02-41E0-8775-D781D45D8A7D}">
      <dgm:prSet/>
      <dgm:spPr/>
      <dgm:t>
        <a:bodyPr/>
        <a:lstStyle/>
        <a:p>
          <a:endParaRPr lang="en-US"/>
        </a:p>
      </dgm:t>
    </dgm:pt>
    <dgm:pt modelId="{214C09A3-0926-4C49-85CA-625D2302DDE8}" type="sibTrans" cxnId="{8064D14A-3C02-41E0-8775-D781D45D8A7D}">
      <dgm:prSet/>
      <dgm:spPr/>
      <dgm:t>
        <a:bodyPr/>
        <a:lstStyle/>
        <a:p>
          <a:endParaRPr lang="en-US"/>
        </a:p>
      </dgm:t>
    </dgm:pt>
    <dgm:pt modelId="{F2639418-BD2B-4C47-9FB5-23F5757CF0F8}">
      <dgm:prSet phldrT="[Text]"/>
      <dgm:spPr/>
      <dgm:t>
        <a:bodyPr/>
        <a:lstStyle/>
        <a:p>
          <a:r>
            <a:rPr lang="en-US" dirty="0"/>
            <a:t>Introduction</a:t>
          </a:r>
        </a:p>
      </dgm:t>
    </dgm:pt>
    <dgm:pt modelId="{CBF9F7C0-E341-4FDC-B870-F81A3397A7BD}" type="parTrans" cxnId="{364F9E91-8659-415E-B1A6-8E14444C6048}">
      <dgm:prSet/>
      <dgm:spPr/>
      <dgm:t>
        <a:bodyPr/>
        <a:lstStyle/>
        <a:p>
          <a:endParaRPr lang="en-US"/>
        </a:p>
      </dgm:t>
    </dgm:pt>
    <dgm:pt modelId="{1EE5084A-3347-4493-AD84-BB86AD4EB592}" type="sibTrans" cxnId="{364F9E91-8659-415E-B1A6-8E14444C6048}">
      <dgm:prSet/>
      <dgm:spPr/>
      <dgm:t>
        <a:bodyPr/>
        <a:lstStyle/>
        <a:p>
          <a:endParaRPr lang="en-US"/>
        </a:p>
      </dgm:t>
    </dgm:pt>
    <dgm:pt modelId="{EAE3A5EF-733B-4C04-BCEE-B96DE25A6B8F}">
      <dgm:prSet phldrT="[Text]"/>
      <dgm:spPr/>
      <dgm:t>
        <a:bodyPr/>
        <a:lstStyle/>
        <a:p>
          <a:r>
            <a:rPr lang="en-US" dirty="0"/>
            <a:t>Overview</a:t>
          </a:r>
        </a:p>
      </dgm:t>
    </dgm:pt>
    <dgm:pt modelId="{199F4008-069D-4FAE-B078-C850E8821693}" type="parTrans" cxnId="{1B3CA48D-3CC1-4A9B-A1A6-BEBC022D62F4}">
      <dgm:prSet/>
      <dgm:spPr/>
      <dgm:t>
        <a:bodyPr/>
        <a:lstStyle/>
        <a:p>
          <a:endParaRPr lang="en-US"/>
        </a:p>
      </dgm:t>
    </dgm:pt>
    <dgm:pt modelId="{330BC46F-2461-4B55-ABE0-4D33D9379D6A}" type="sibTrans" cxnId="{1B3CA48D-3CC1-4A9B-A1A6-BEBC022D62F4}">
      <dgm:prSet/>
      <dgm:spPr/>
      <dgm:t>
        <a:bodyPr/>
        <a:lstStyle/>
        <a:p>
          <a:endParaRPr lang="en-US"/>
        </a:p>
      </dgm:t>
    </dgm:pt>
    <dgm:pt modelId="{B4D1E1BC-7B6C-4AF4-B529-93A5F663C249}">
      <dgm:prSet phldrT="[Text]"/>
      <dgm:spPr/>
      <dgm:t>
        <a:bodyPr/>
        <a:lstStyle/>
        <a:p>
          <a:endParaRPr lang="en-US" dirty="0">
            <a:solidFill>
              <a:schemeClr val="bg2"/>
            </a:solidFill>
          </a:endParaRPr>
        </a:p>
      </dgm:t>
    </dgm:pt>
    <dgm:pt modelId="{8BB8F405-8C8D-4359-86B9-D758963E7E21}" type="parTrans" cxnId="{D8DED503-6D27-4D2F-BB29-6A982149022A}">
      <dgm:prSet/>
      <dgm:spPr/>
      <dgm:t>
        <a:bodyPr/>
        <a:lstStyle/>
        <a:p>
          <a:endParaRPr lang="en-US"/>
        </a:p>
      </dgm:t>
    </dgm:pt>
    <dgm:pt modelId="{6573E465-DEA8-4105-A6D0-8892CA19C224}" type="sibTrans" cxnId="{D8DED503-6D27-4D2F-BB29-6A982149022A}">
      <dgm:prSet/>
      <dgm:spPr/>
      <dgm:t>
        <a:bodyPr/>
        <a:lstStyle/>
        <a:p>
          <a:endParaRPr lang="en-US"/>
        </a:p>
      </dgm:t>
    </dgm:pt>
    <dgm:pt modelId="{D8917557-E340-4F6D-A6E3-36751C449825}">
      <dgm:prSet phldrT="[Text]"/>
      <dgm:spPr/>
      <dgm:t>
        <a:bodyPr/>
        <a:lstStyle/>
        <a:p>
          <a:r>
            <a:rPr lang="en-US" dirty="0">
              <a:solidFill>
                <a:schemeClr val="bg1"/>
              </a:solidFill>
            </a:rPr>
            <a:t>Good practices</a:t>
          </a:r>
        </a:p>
      </dgm:t>
    </dgm:pt>
    <dgm:pt modelId="{02E380F5-CF4E-4EC3-B286-E7D703638E4C}" type="parTrans" cxnId="{A7DFCC3D-AF48-4029-872F-DD0BA807D19E}">
      <dgm:prSet/>
      <dgm:spPr/>
      <dgm:t>
        <a:bodyPr/>
        <a:lstStyle/>
        <a:p>
          <a:endParaRPr lang="en-US"/>
        </a:p>
      </dgm:t>
    </dgm:pt>
    <dgm:pt modelId="{EFD3A2A6-3DF7-46C7-9B00-CD9C3E04055C}" type="sibTrans" cxnId="{A7DFCC3D-AF48-4029-872F-DD0BA807D19E}">
      <dgm:prSet/>
      <dgm:spPr/>
      <dgm:t>
        <a:bodyPr/>
        <a:lstStyle/>
        <a:p>
          <a:endParaRPr lang="en-US"/>
        </a:p>
      </dgm:t>
    </dgm:pt>
    <dgm:pt modelId="{976C1D05-6EA3-447F-A501-1297E1242D4B}">
      <dgm:prSet phldrT="[Text]"/>
      <dgm:spPr/>
      <dgm:t>
        <a:bodyPr/>
        <a:lstStyle/>
        <a:p>
          <a:endParaRPr lang="en-US" dirty="0">
            <a:solidFill>
              <a:schemeClr val="bg2"/>
            </a:solidFill>
          </a:endParaRPr>
        </a:p>
      </dgm:t>
    </dgm:pt>
    <dgm:pt modelId="{1C429263-48D9-4290-AA60-6F53965E3FED}" type="parTrans" cxnId="{085BEDBA-2F97-439F-BF24-BFADB2AFEF1B}">
      <dgm:prSet/>
      <dgm:spPr/>
      <dgm:t>
        <a:bodyPr/>
        <a:lstStyle/>
        <a:p>
          <a:endParaRPr lang="en-US"/>
        </a:p>
      </dgm:t>
    </dgm:pt>
    <dgm:pt modelId="{25A5D5EC-09CB-4A1C-97AF-605202FAA332}" type="sibTrans" cxnId="{085BEDBA-2F97-439F-BF24-BFADB2AFEF1B}">
      <dgm:prSet/>
      <dgm:spPr/>
      <dgm:t>
        <a:bodyPr/>
        <a:lstStyle/>
        <a:p>
          <a:endParaRPr lang="en-US"/>
        </a:p>
      </dgm:t>
    </dgm:pt>
    <dgm:pt modelId="{A5478C37-7BF2-4697-A7E2-60E9DACEEECF}">
      <dgm:prSet phldrT="[Text]"/>
      <dgm:spPr/>
      <dgm:t>
        <a:bodyPr/>
        <a:lstStyle/>
        <a:p>
          <a:r>
            <a:rPr lang="en-US" dirty="0">
              <a:solidFill>
                <a:schemeClr val="bg1">
                  <a:lumMod val="75000"/>
                </a:schemeClr>
              </a:solidFill>
            </a:rPr>
            <a:t>Hands-on</a:t>
          </a:r>
        </a:p>
      </dgm:t>
    </dgm:pt>
    <dgm:pt modelId="{15624852-2A7A-4193-9772-6F48D9E501F8}" type="parTrans" cxnId="{1D3BE8AE-E308-4D30-9881-E34C413AF5DB}">
      <dgm:prSet/>
      <dgm:spPr/>
      <dgm:t>
        <a:bodyPr/>
        <a:lstStyle/>
        <a:p>
          <a:endParaRPr lang="en-US"/>
        </a:p>
      </dgm:t>
    </dgm:pt>
    <dgm:pt modelId="{0E5BCEEB-8B3F-4C93-9E08-6BE0711EB00C}" type="sibTrans" cxnId="{1D3BE8AE-E308-4D30-9881-E34C413AF5DB}">
      <dgm:prSet/>
      <dgm:spPr/>
      <dgm:t>
        <a:bodyPr/>
        <a:lstStyle/>
        <a:p>
          <a:endParaRPr lang="en-US"/>
        </a:p>
      </dgm:t>
    </dgm:pt>
    <dgm:pt modelId="{00725058-CCD7-4A63-8EF6-963CEDC04C40}">
      <dgm:prSet/>
      <dgm:spPr/>
      <dgm:t>
        <a:bodyPr/>
        <a:lstStyle/>
        <a:p>
          <a:endParaRPr lang="en-US" dirty="0">
            <a:solidFill>
              <a:schemeClr val="bg2"/>
            </a:solidFill>
          </a:endParaRPr>
        </a:p>
      </dgm:t>
    </dgm:pt>
    <dgm:pt modelId="{83109A42-8FE6-445C-9396-0255F828F549}" type="parTrans" cxnId="{3C5DA157-F6CA-4248-A28F-903677B84EE6}">
      <dgm:prSet/>
      <dgm:spPr/>
      <dgm:t>
        <a:bodyPr/>
        <a:lstStyle/>
        <a:p>
          <a:endParaRPr lang="en-US"/>
        </a:p>
      </dgm:t>
    </dgm:pt>
    <dgm:pt modelId="{6D8DC325-AB47-4032-A1BF-FAF3B8977148}" type="sibTrans" cxnId="{3C5DA157-F6CA-4248-A28F-903677B84EE6}">
      <dgm:prSet/>
      <dgm:spPr/>
      <dgm:t>
        <a:bodyPr/>
        <a:lstStyle/>
        <a:p>
          <a:endParaRPr lang="en-US"/>
        </a:p>
      </dgm:t>
    </dgm:pt>
    <dgm:pt modelId="{50A7CBC6-DB07-462B-8A7A-4FC8FCEE3245}">
      <dgm:prSet phldrT="[Text]"/>
      <dgm:spPr/>
      <dgm:t>
        <a:bodyPr/>
        <a:lstStyle/>
        <a:p>
          <a:endParaRPr lang="en-US" dirty="0"/>
        </a:p>
      </dgm:t>
    </dgm:pt>
    <dgm:pt modelId="{3ADBB193-6A44-4402-BE18-6E6352F52442}" type="parTrans" cxnId="{1C474CB8-F741-4C1E-B104-4B10912C88F7}">
      <dgm:prSet/>
      <dgm:spPr/>
      <dgm:t>
        <a:bodyPr/>
        <a:lstStyle/>
        <a:p>
          <a:endParaRPr lang="en-US"/>
        </a:p>
      </dgm:t>
    </dgm:pt>
    <dgm:pt modelId="{A210B2E1-2573-467C-8812-198CA84D7595}" type="sibTrans" cxnId="{1C474CB8-F741-4C1E-B104-4B10912C88F7}">
      <dgm:prSet/>
      <dgm:spPr/>
      <dgm:t>
        <a:bodyPr/>
        <a:lstStyle/>
        <a:p>
          <a:endParaRPr lang="en-US"/>
        </a:p>
      </dgm:t>
    </dgm:pt>
    <dgm:pt modelId="{F083E415-96F1-43D5-AE39-05FD32058B18}">
      <dgm:prSet/>
      <dgm:spPr/>
      <dgm:t>
        <a:bodyPr/>
        <a:lstStyle/>
        <a:p>
          <a:r>
            <a:rPr lang="en-US" dirty="0"/>
            <a:t>Data types</a:t>
          </a:r>
        </a:p>
      </dgm:t>
    </dgm:pt>
    <dgm:pt modelId="{C0F9A268-1802-4CD7-9597-E7893568837F}" type="parTrans" cxnId="{EB7022DE-4956-49B1-933E-FCC66FF25257}">
      <dgm:prSet/>
      <dgm:spPr/>
      <dgm:t>
        <a:bodyPr/>
        <a:lstStyle/>
        <a:p>
          <a:endParaRPr lang="en-US"/>
        </a:p>
      </dgm:t>
    </dgm:pt>
    <dgm:pt modelId="{B2132536-D797-4BA7-BD09-FDAE828D419B}" type="sibTrans" cxnId="{EB7022DE-4956-49B1-933E-FCC66FF25257}">
      <dgm:prSet/>
      <dgm:spPr/>
      <dgm:t>
        <a:bodyPr/>
        <a:lstStyle/>
        <a:p>
          <a:endParaRPr lang="en-US"/>
        </a:p>
      </dgm:t>
    </dgm:pt>
    <dgm:pt modelId="{F255F0D6-61E7-4908-807A-860479CCEECA}">
      <dgm:prSet phldrT="[Text]"/>
      <dgm:spPr/>
      <dgm:t>
        <a:bodyPr/>
        <a:lstStyle/>
        <a:p>
          <a:r>
            <a:rPr lang="en-US" dirty="0">
              <a:solidFill>
                <a:schemeClr val="bg1">
                  <a:lumMod val="75000"/>
                </a:schemeClr>
              </a:solidFill>
            </a:rPr>
            <a:t>ggplot2 tutorial</a:t>
          </a:r>
        </a:p>
      </dgm:t>
    </dgm:pt>
    <dgm:pt modelId="{8CF9C63B-6ECC-4E4B-AE6D-1F45CF022388}" type="parTrans" cxnId="{137DB3B4-75AB-472B-BF5F-1575374B5CB2}">
      <dgm:prSet/>
      <dgm:spPr/>
      <dgm:t>
        <a:bodyPr/>
        <a:lstStyle/>
        <a:p>
          <a:endParaRPr lang="en-US"/>
        </a:p>
      </dgm:t>
    </dgm:pt>
    <dgm:pt modelId="{00A72264-359A-4C79-805A-7A0344072589}" type="sibTrans" cxnId="{137DB3B4-75AB-472B-BF5F-1575374B5CB2}">
      <dgm:prSet/>
      <dgm:spPr/>
      <dgm:t>
        <a:bodyPr/>
        <a:lstStyle/>
        <a:p>
          <a:endParaRPr lang="en-US"/>
        </a:p>
      </dgm:t>
    </dgm:pt>
    <dgm:pt modelId="{9F069448-2F7E-4CDC-88CA-68BE53066C94}">
      <dgm:prSet/>
      <dgm:spPr/>
      <dgm:t>
        <a:bodyPr/>
        <a:lstStyle/>
        <a:p>
          <a:r>
            <a:rPr lang="en-US" dirty="0"/>
            <a:t>Graph types</a:t>
          </a:r>
        </a:p>
      </dgm:t>
    </dgm:pt>
    <dgm:pt modelId="{7A982272-2B12-42C3-A5BF-B4E265EC1C9E}" type="parTrans" cxnId="{D5798120-8B75-45E8-801F-EFFEA720DF41}">
      <dgm:prSet/>
      <dgm:spPr/>
      <dgm:t>
        <a:bodyPr/>
        <a:lstStyle/>
        <a:p>
          <a:endParaRPr lang="en-US"/>
        </a:p>
      </dgm:t>
    </dgm:pt>
    <dgm:pt modelId="{D04BD7F1-3701-4191-AD27-F47DDE11EE4D}" type="sibTrans" cxnId="{D5798120-8B75-45E8-801F-EFFEA720DF41}">
      <dgm:prSet/>
      <dgm:spPr/>
      <dgm:t>
        <a:bodyPr/>
        <a:lstStyle/>
        <a:p>
          <a:endParaRPr lang="en-US"/>
        </a:p>
      </dgm:t>
    </dgm:pt>
    <dgm:pt modelId="{DBC58AB2-B087-47F2-8DA4-78846F553A8E}">
      <dgm:prSet/>
      <dgm:spPr/>
      <dgm:t>
        <a:bodyPr/>
        <a:lstStyle/>
        <a:p>
          <a:endParaRPr lang="en-US" dirty="0"/>
        </a:p>
      </dgm:t>
    </dgm:pt>
    <dgm:pt modelId="{745E9435-BB99-4AC6-9DD2-677B4615DDF7}" type="parTrans" cxnId="{2A2CD8C7-EBBA-487F-89D4-7BD1E763A47A}">
      <dgm:prSet/>
      <dgm:spPr/>
      <dgm:t>
        <a:bodyPr/>
        <a:lstStyle/>
        <a:p>
          <a:endParaRPr lang="en-US"/>
        </a:p>
      </dgm:t>
    </dgm:pt>
    <dgm:pt modelId="{E571E72A-02AB-46FF-A679-83A3D57F6489}" type="sibTrans" cxnId="{2A2CD8C7-EBBA-487F-89D4-7BD1E763A47A}">
      <dgm:prSet/>
      <dgm:spPr/>
      <dgm:t>
        <a:bodyPr/>
        <a:lstStyle/>
        <a:p>
          <a:endParaRPr lang="en-US"/>
        </a:p>
      </dgm:t>
    </dgm:pt>
    <dgm:pt modelId="{FCF3C3FD-7261-4F1E-8895-0746DC047646}">
      <dgm:prSet/>
      <dgm:spPr/>
      <dgm:t>
        <a:bodyPr/>
        <a:lstStyle/>
        <a:p>
          <a:r>
            <a:rPr lang="en-US" dirty="0"/>
            <a:t>The science of visualization</a:t>
          </a:r>
        </a:p>
      </dgm:t>
    </dgm:pt>
    <dgm:pt modelId="{180B6886-6DF5-4C34-9F12-804C4CBA463D}" type="parTrans" cxnId="{B2FF7C3C-D416-4033-8AEA-622AD382768A}">
      <dgm:prSet/>
      <dgm:spPr/>
      <dgm:t>
        <a:bodyPr/>
        <a:lstStyle/>
        <a:p>
          <a:endParaRPr lang="en-US"/>
        </a:p>
      </dgm:t>
    </dgm:pt>
    <dgm:pt modelId="{FD975975-49CC-4606-8467-E3542492D5ED}" type="sibTrans" cxnId="{B2FF7C3C-D416-4033-8AEA-622AD382768A}">
      <dgm:prSet/>
      <dgm:spPr/>
      <dgm:t>
        <a:bodyPr/>
        <a:lstStyle/>
        <a:p>
          <a:endParaRPr lang="en-US"/>
        </a:p>
      </dgm:t>
    </dgm:pt>
    <dgm:pt modelId="{796A3AEB-90CB-4C16-A9E1-FF327B0A15BD}" type="pres">
      <dgm:prSet presAssocID="{13D7E8E6-6657-455B-B379-67813A509369}" presName="linearFlow" presStyleCnt="0">
        <dgm:presLayoutVars>
          <dgm:dir/>
          <dgm:animLvl val="lvl"/>
          <dgm:resizeHandles/>
        </dgm:presLayoutVars>
      </dgm:prSet>
      <dgm:spPr/>
    </dgm:pt>
    <dgm:pt modelId="{366B4910-C165-425B-AD40-6FD97306F1B6}" type="pres">
      <dgm:prSet presAssocID="{66135BA2-A2B8-4FB1-9466-54024F79FC3B}" presName="compositeNode" presStyleCnt="0">
        <dgm:presLayoutVars>
          <dgm:bulletEnabled val="1"/>
        </dgm:presLayoutVars>
      </dgm:prSet>
      <dgm:spPr/>
    </dgm:pt>
    <dgm:pt modelId="{88C449CA-F61D-462F-9EFE-DAF41A3C6F17}" type="pres">
      <dgm:prSet presAssocID="{66135BA2-A2B8-4FB1-9466-54024F79FC3B}" presName="image" presStyleLbl="fgImgPlace1" presStyleIdx="0" presStyleCnt="4"/>
      <dgm:spPr>
        <a:gradFill flip="none" rotWithShape="0">
          <a:gsLst>
            <a:gs pos="0">
              <a:srgbClr val="0097A7">
                <a:tint val="66000"/>
                <a:satMod val="160000"/>
              </a:srgbClr>
            </a:gs>
            <a:gs pos="50000">
              <a:srgbClr val="0097A7">
                <a:tint val="44500"/>
                <a:satMod val="160000"/>
              </a:srgbClr>
            </a:gs>
            <a:gs pos="100000">
              <a:srgbClr val="0097A7">
                <a:tint val="23500"/>
                <a:satMod val="160000"/>
              </a:srgbClr>
            </a:gs>
          </a:gsLst>
          <a:lin ang="2700000" scaled="1"/>
          <a:tileRect/>
        </a:gradFill>
      </dgm:spPr>
    </dgm:pt>
    <dgm:pt modelId="{05EDDDC4-2BC2-4D3E-A176-47F4BDEFBD12}" type="pres">
      <dgm:prSet presAssocID="{66135BA2-A2B8-4FB1-9466-54024F79FC3B}" presName="childNode" presStyleLbl="node1" presStyleIdx="0" presStyleCnt="4">
        <dgm:presLayoutVars>
          <dgm:bulletEnabled val="1"/>
        </dgm:presLayoutVars>
      </dgm:prSet>
      <dgm:spPr/>
    </dgm:pt>
    <dgm:pt modelId="{D8685C2C-C705-42B3-B43A-72F3420842F4}" type="pres">
      <dgm:prSet presAssocID="{66135BA2-A2B8-4FB1-9466-54024F79FC3B}" presName="parentNode" presStyleLbl="revTx" presStyleIdx="0" presStyleCnt="4">
        <dgm:presLayoutVars>
          <dgm:chMax val="0"/>
          <dgm:bulletEnabled val="1"/>
        </dgm:presLayoutVars>
      </dgm:prSet>
      <dgm:spPr/>
    </dgm:pt>
    <dgm:pt modelId="{7C42A90E-F0A5-45C3-8D9D-ED3795101E97}" type="pres">
      <dgm:prSet presAssocID="{214C09A3-0926-4C49-85CA-625D2302DDE8}" presName="sibTrans" presStyleCnt="0"/>
      <dgm:spPr/>
    </dgm:pt>
    <dgm:pt modelId="{5285917B-7AA0-4252-84FE-FBABCDA3E02A}" type="pres">
      <dgm:prSet presAssocID="{00725058-CCD7-4A63-8EF6-963CEDC04C40}" presName="compositeNode" presStyleCnt="0">
        <dgm:presLayoutVars>
          <dgm:bulletEnabled val="1"/>
        </dgm:presLayoutVars>
      </dgm:prSet>
      <dgm:spPr/>
    </dgm:pt>
    <dgm:pt modelId="{FB53E9C2-A875-4B95-BCC3-1056E800F4D6}" type="pres">
      <dgm:prSet presAssocID="{00725058-CCD7-4A63-8EF6-963CEDC04C40}" presName="image" presStyleLbl="fgImgPlace1" presStyleIdx="1" presStyleCnt="4"/>
      <dgm:spPr>
        <a:gradFill flip="none" rotWithShape="0">
          <a:gsLst>
            <a:gs pos="0">
              <a:srgbClr val="00DA5D">
                <a:tint val="66000"/>
                <a:satMod val="160000"/>
              </a:srgbClr>
            </a:gs>
            <a:gs pos="50000">
              <a:srgbClr val="00DA5D">
                <a:tint val="44500"/>
                <a:satMod val="160000"/>
              </a:srgbClr>
            </a:gs>
            <a:gs pos="100000">
              <a:srgbClr val="00DA5D">
                <a:tint val="23500"/>
                <a:satMod val="160000"/>
              </a:srgbClr>
            </a:gs>
          </a:gsLst>
          <a:lin ang="2700000" scaled="1"/>
          <a:tileRect/>
        </a:gradFill>
      </dgm:spPr>
    </dgm:pt>
    <dgm:pt modelId="{3C0537EF-B680-4DD1-8AAF-EE45CEAE2F4A}" type="pres">
      <dgm:prSet presAssocID="{00725058-CCD7-4A63-8EF6-963CEDC04C40}" presName="childNode" presStyleLbl="node1" presStyleIdx="1" presStyleCnt="4">
        <dgm:presLayoutVars>
          <dgm:bulletEnabled val="1"/>
        </dgm:presLayoutVars>
      </dgm:prSet>
      <dgm:spPr/>
    </dgm:pt>
    <dgm:pt modelId="{2D29D22C-09DC-4098-8022-7B9A55ADDE54}" type="pres">
      <dgm:prSet presAssocID="{00725058-CCD7-4A63-8EF6-963CEDC04C40}" presName="parentNode" presStyleLbl="revTx" presStyleIdx="1" presStyleCnt="4">
        <dgm:presLayoutVars>
          <dgm:chMax val="0"/>
          <dgm:bulletEnabled val="1"/>
        </dgm:presLayoutVars>
      </dgm:prSet>
      <dgm:spPr/>
    </dgm:pt>
    <dgm:pt modelId="{4D6CE9A3-FFEF-41FD-9F8F-2E68C6E51ED6}" type="pres">
      <dgm:prSet presAssocID="{6D8DC325-AB47-4032-A1BF-FAF3B8977148}" presName="sibTrans" presStyleCnt="0"/>
      <dgm:spPr/>
    </dgm:pt>
    <dgm:pt modelId="{AD39D1FE-F6C4-4481-8CAA-CFA86EB9A7EF}" type="pres">
      <dgm:prSet presAssocID="{B4D1E1BC-7B6C-4AF4-B529-93A5F663C249}" presName="compositeNode" presStyleCnt="0">
        <dgm:presLayoutVars>
          <dgm:bulletEnabled val="1"/>
        </dgm:presLayoutVars>
      </dgm:prSet>
      <dgm:spPr/>
    </dgm:pt>
    <dgm:pt modelId="{B7ABA4EA-5CBF-4FCF-B0F5-5D69F6E7E10B}" type="pres">
      <dgm:prSet presAssocID="{B4D1E1BC-7B6C-4AF4-B529-93A5F663C249}" presName="image" presStyleLbl="fgImgPlace1" presStyleIdx="2" presStyleCnt="4"/>
      <dgm:spPr>
        <a:gradFill flip="none" rotWithShape="0">
          <a:gsLst>
            <a:gs pos="0">
              <a:srgbClr val="48FF0E">
                <a:tint val="66000"/>
                <a:satMod val="160000"/>
              </a:srgbClr>
            </a:gs>
            <a:gs pos="50000">
              <a:srgbClr val="48FF0E">
                <a:tint val="44500"/>
                <a:satMod val="160000"/>
              </a:srgbClr>
            </a:gs>
            <a:gs pos="100000">
              <a:srgbClr val="48FF0E">
                <a:tint val="23500"/>
                <a:satMod val="160000"/>
              </a:srgbClr>
            </a:gs>
          </a:gsLst>
          <a:lin ang="2700000" scaled="1"/>
          <a:tileRect/>
        </a:gradFill>
      </dgm:spPr>
    </dgm:pt>
    <dgm:pt modelId="{74AB703E-8EB8-4A38-A0EC-8E5639BAC0D9}" type="pres">
      <dgm:prSet presAssocID="{B4D1E1BC-7B6C-4AF4-B529-93A5F663C249}" presName="childNode" presStyleLbl="node1" presStyleIdx="2" presStyleCnt="4">
        <dgm:presLayoutVars>
          <dgm:bulletEnabled val="1"/>
        </dgm:presLayoutVars>
      </dgm:prSet>
      <dgm:spPr/>
    </dgm:pt>
    <dgm:pt modelId="{1E576D0E-D354-454B-916D-154E540BE24E}" type="pres">
      <dgm:prSet presAssocID="{B4D1E1BC-7B6C-4AF4-B529-93A5F663C249}" presName="parentNode" presStyleLbl="revTx" presStyleIdx="2" presStyleCnt="4">
        <dgm:presLayoutVars>
          <dgm:chMax val="0"/>
          <dgm:bulletEnabled val="1"/>
        </dgm:presLayoutVars>
      </dgm:prSet>
      <dgm:spPr/>
    </dgm:pt>
    <dgm:pt modelId="{32399F66-D75E-493A-82DA-40815CAD4B3C}" type="pres">
      <dgm:prSet presAssocID="{6573E465-DEA8-4105-A6D0-8892CA19C224}" presName="sibTrans" presStyleCnt="0"/>
      <dgm:spPr/>
    </dgm:pt>
    <dgm:pt modelId="{051098E4-B2BB-40F6-9E77-5BD4A5200107}" type="pres">
      <dgm:prSet presAssocID="{976C1D05-6EA3-447F-A501-1297E1242D4B}" presName="compositeNode" presStyleCnt="0">
        <dgm:presLayoutVars>
          <dgm:bulletEnabled val="1"/>
        </dgm:presLayoutVars>
      </dgm:prSet>
      <dgm:spPr/>
    </dgm:pt>
    <dgm:pt modelId="{59F18C71-E6ED-4419-8002-FCB4258C0812}" type="pres">
      <dgm:prSet presAssocID="{976C1D05-6EA3-447F-A501-1297E1242D4B}" presName="image" presStyleLbl="fgImgPlace1" presStyleIdx="3" presStyleCnt="4"/>
      <dgm:spPr>
        <a:gradFill flip="none" rotWithShape="0">
          <a:gsLst>
            <a:gs pos="0">
              <a:srgbClr val="EEFF41">
                <a:tint val="66000"/>
                <a:satMod val="160000"/>
              </a:srgbClr>
            </a:gs>
            <a:gs pos="50000">
              <a:srgbClr val="EEFF41">
                <a:tint val="44500"/>
                <a:satMod val="160000"/>
              </a:srgbClr>
            </a:gs>
            <a:gs pos="100000">
              <a:srgbClr val="EEFF41">
                <a:tint val="23500"/>
                <a:satMod val="160000"/>
              </a:srgbClr>
            </a:gs>
          </a:gsLst>
          <a:lin ang="2700000" scaled="1"/>
          <a:tileRect/>
        </a:gradFill>
      </dgm:spPr>
    </dgm:pt>
    <dgm:pt modelId="{7A754919-AB10-409A-93D0-25E36A26001E}" type="pres">
      <dgm:prSet presAssocID="{976C1D05-6EA3-447F-A501-1297E1242D4B}" presName="childNode" presStyleLbl="node1" presStyleIdx="3" presStyleCnt="4">
        <dgm:presLayoutVars>
          <dgm:bulletEnabled val="1"/>
        </dgm:presLayoutVars>
      </dgm:prSet>
      <dgm:spPr/>
    </dgm:pt>
    <dgm:pt modelId="{4FF9479C-8CC8-4666-9A7B-7E0E121C045C}" type="pres">
      <dgm:prSet presAssocID="{976C1D05-6EA3-447F-A501-1297E1242D4B}" presName="parentNode" presStyleLbl="revTx" presStyleIdx="3" presStyleCnt="4">
        <dgm:presLayoutVars>
          <dgm:chMax val="0"/>
          <dgm:bulletEnabled val="1"/>
        </dgm:presLayoutVars>
      </dgm:prSet>
      <dgm:spPr/>
    </dgm:pt>
  </dgm:ptLst>
  <dgm:cxnLst>
    <dgm:cxn modelId="{4BA83600-B888-49CC-A465-E0E5EA618905}" type="presOf" srcId="{50A7CBC6-DB07-462B-8A7A-4FC8FCEE3245}" destId="{05EDDDC4-2BC2-4D3E-A176-47F4BDEFBD12}" srcOrd="0" destOrd="2" presId="urn:microsoft.com/office/officeart/2005/8/layout/hList2"/>
    <dgm:cxn modelId="{D8DED503-6D27-4D2F-BB29-6A982149022A}" srcId="{13D7E8E6-6657-455B-B379-67813A509369}" destId="{B4D1E1BC-7B6C-4AF4-B529-93A5F663C249}" srcOrd="2" destOrd="0" parTransId="{8BB8F405-8C8D-4359-86B9-D758963E7E21}" sibTransId="{6573E465-DEA8-4105-A6D0-8892CA19C224}"/>
    <dgm:cxn modelId="{F4348304-C022-4674-B94E-2291066352C1}" type="presOf" srcId="{66135BA2-A2B8-4FB1-9466-54024F79FC3B}" destId="{D8685C2C-C705-42B3-B43A-72F3420842F4}" srcOrd="0" destOrd="0" presId="urn:microsoft.com/office/officeart/2005/8/layout/hList2"/>
    <dgm:cxn modelId="{4FB50F11-262E-4FCD-A9E1-4CF05109EE32}" type="presOf" srcId="{00725058-CCD7-4A63-8EF6-963CEDC04C40}" destId="{2D29D22C-09DC-4098-8022-7B9A55ADDE54}" srcOrd="0" destOrd="0" presId="urn:microsoft.com/office/officeart/2005/8/layout/hList2"/>
    <dgm:cxn modelId="{D5798120-8B75-45E8-801F-EFFEA720DF41}" srcId="{00725058-CCD7-4A63-8EF6-963CEDC04C40}" destId="{9F069448-2F7E-4CDC-88CA-68BE53066C94}" srcOrd="2" destOrd="0" parTransId="{7A982272-2B12-42C3-A5BF-B4E265EC1C9E}" sibTransId="{D04BD7F1-3701-4191-AD27-F47DDE11EE4D}"/>
    <dgm:cxn modelId="{EC855139-4A31-49FE-96A0-9D46544F1CD1}" type="presOf" srcId="{9F069448-2F7E-4CDC-88CA-68BE53066C94}" destId="{3C0537EF-B680-4DD1-8AAF-EE45CEAE2F4A}" srcOrd="0" destOrd="2" presId="urn:microsoft.com/office/officeart/2005/8/layout/hList2"/>
    <dgm:cxn modelId="{B2FF7C3C-D416-4033-8AEA-622AD382768A}" srcId="{00725058-CCD7-4A63-8EF6-963CEDC04C40}" destId="{FCF3C3FD-7261-4F1E-8895-0746DC047646}" srcOrd="0" destOrd="0" parTransId="{180B6886-6DF5-4C34-9F12-804C4CBA463D}" sibTransId="{FD975975-49CC-4606-8467-E3542492D5ED}"/>
    <dgm:cxn modelId="{A7DFCC3D-AF48-4029-872F-DD0BA807D19E}" srcId="{B4D1E1BC-7B6C-4AF4-B529-93A5F663C249}" destId="{D8917557-E340-4F6D-A6E3-36751C449825}" srcOrd="0" destOrd="0" parTransId="{02E380F5-CF4E-4EC3-B286-E7D703638E4C}" sibTransId="{EFD3A2A6-3DF7-46C7-9B00-CD9C3E04055C}"/>
    <dgm:cxn modelId="{8064D14A-3C02-41E0-8775-D781D45D8A7D}" srcId="{13D7E8E6-6657-455B-B379-67813A509369}" destId="{66135BA2-A2B8-4FB1-9466-54024F79FC3B}" srcOrd="0" destOrd="0" parTransId="{EF827EA9-CDDD-42D6-822E-529F9138CFFA}" sibTransId="{214C09A3-0926-4C49-85CA-625D2302DDE8}"/>
    <dgm:cxn modelId="{BFAEF751-F0D3-47EE-A191-715522ECD171}" type="presOf" srcId="{976C1D05-6EA3-447F-A501-1297E1242D4B}" destId="{4FF9479C-8CC8-4666-9A7B-7E0E121C045C}" srcOrd="0" destOrd="0" presId="urn:microsoft.com/office/officeart/2005/8/layout/hList2"/>
    <dgm:cxn modelId="{3C5DA157-F6CA-4248-A28F-903677B84EE6}" srcId="{13D7E8E6-6657-455B-B379-67813A509369}" destId="{00725058-CCD7-4A63-8EF6-963CEDC04C40}" srcOrd="1" destOrd="0" parTransId="{83109A42-8FE6-445C-9396-0255F828F549}" sibTransId="{6D8DC325-AB47-4032-A1BF-FAF3B8977148}"/>
    <dgm:cxn modelId="{D866BE5E-FB93-4EA8-9850-030291869BE3}" type="presOf" srcId="{B4D1E1BC-7B6C-4AF4-B529-93A5F663C249}" destId="{1E576D0E-D354-454B-916D-154E540BE24E}" srcOrd="0" destOrd="0" presId="urn:microsoft.com/office/officeart/2005/8/layout/hList2"/>
    <dgm:cxn modelId="{DA53AB7C-7B7E-4977-8F0F-671F923A4E46}" type="presOf" srcId="{F083E415-96F1-43D5-AE39-05FD32058B18}" destId="{3C0537EF-B680-4DD1-8AAF-EE45CEAE2F4A}" srcOrd="0" destOrd="1" presId="urn:microsoft.com/office/officeart/2005/8/layout/hList2"/>
    <dgm:cxn modelId="{D637DE7D-0A10-4696-BE86-4F0EF319EE44}" type="presOf" srcId="{A5478C37-7BF2-4697-A7E2-60E9DACEEECF}" destId="{7A754919-AB10-409A-93D0-25E36A26001E}" srcOrd="0" destOrd="0" presId="urn:microsoft.com/office/officeart/2005/8/layout/hList2"/>
    <dgm:cxn modelId="{579F987F-15BA-4295-BD6D-5F78D9576EC3}" type="presOf" srcId="{FCF3C3FD-7261-4F1E-8895-0746DC047646}" destId="{3C0537EF-B680-4DD1-8AAF-EE45CEAE2F4A}" srcOrd="0" destOrd="0" presId="urn:microsoft.com/office/officeart/2005/8/layout/hList2"/>
    <dgm:cxn modelId="{1B3CA48D-3CC1-4A9B-A1A6-BEBC022D62F4}" srcId="{66135BA2-A2B8-4FB1-9466-54024F79FC3B}" destId="{EAE3A5EF-733B-4C04-BCEE-B96DE25A6B8F}" srcOrd="1" destOrd="0" parTransId="{199F4008-069D-4FAE-B078-C850E8821693}" sibTransId="{330BC46F-2461-4B55-ABE0-4D33D9379D6A}"/>
    <dgm:cxn modelId="{364F9E91-8659-415E-B1A6-8E14444C6048}" srcId="{66135BA2-A2B8-4FB1-9466-54024F79FC3B}" destId="{F2639418-BD2B-4C47-9FB5-23F5757CF0F8}" srcOrd="0" destOrd="0" parTransId="{CBF9F7C0-E341-4FDC-B870-F81A3397A7BD}" sibTransId="{1EE5084A-3347-4493-AD84-BB86AD4EB592}"/>
    <dgm:cxn modelId="{6C792C96-2DE8-4255-872F-939F79B443D8}" type="presOf" srcId="{EAE3A5EF-733B-4C04-BCEE-B96DE25A6B8F}" destId="{05EDDDC4-2BC2-4D3E-A176-47F4BDEFBD12}" srcOrd="0" destOrd="1" presId="urn:microsoft.com/office/officeart/2005/8/layout/hList2"/>
    <dgm:cxn modelId="{1D3BE8AE-E308-4D30-9881-E34C413AF5DB}" srcId="{976C1D05-6EA3-447F-A501-1297E1242D4B}" destId="{A5478C37-7BF2-4697-A7E2-60E9DACEEECF}" srcOrd="0" destOrd="0" parTransId="{15624852-2A7A-4193-9772-6F48D9E501F8}" sibTransId="{0E5BCEEB-8B3F-4C93-9E08-6BE0711EB00C}"/>
    <dgm:cxn modelId="{137DB3B4-75AB-472B-BF5F-1575374B5CB2}" srcId="{976C1D05-6EA3-447F-A501-1297E1242D4B}" destId="{F255F0D6-61E7-4908-807A-860479CCEECA}" srcOrd="1" destOrd="0" parTransId="{8CF9C63B-6ECC-4E4B-AE6D-1F45CF022388}" sibTransId="{00A72264-359A-4C79-805A-7A0344072589}"/>
    <dgm:cxn modelId="{1C474CB8-F741-4C1E-B104-4B10912C88F7}" srcId="{66135BA2-A2B8-4FB1-9466-54024F79FC3B}" destId="{50A7CBC6-DB07-462B-8A7A-4FC8FCEE3245}" srcOrd="2" destOrd="0" parTransId="{3ADBB193-6A44-4402-BE18-6E6352F52442}" sibTransId="{A210B2E1-2573-467C-8812-198CA84D7595}"/>
    <dgm:cxn modelId="{085BEDBA-2F97-439F-BF24-BFADB2AFEF1B}" srcId="{13D7E8E6-6657-455B-B379-67813A509369}" destId="{976C1D05-6EA3-447F-A501-1297E1242D4B}" srcOrd="3" destOrd="0" parTransId="{1C429263-48D9-4290-AA60-6F53965E3FED}" sibTransId="{25A5D5EC-09CB-4A1C-97AF-605202FAA332}"/>
    <dgm:cxn modelId="{A38A17C7-4386-44D2-924D-E593D6307059}" type="presOf" srcId="{13D7E8E6-6657-455B-B379-67813A509369}" destId="{796A3AEB-90CB-4C16-A9E1-FF327B0A15BD}" srcOrd="0" destOrd="0" presId="urn:microsoft.com/office/officeart/2005/8/layout/hList2"/>
    <dgm:cxn modelId="{2A2CD8C7-EBBA-487F-89D4-7BD1E763A47A}" srcId="{00725058-CCD7-4A63-8EF6-963CEDC04C40}" destId="{DBC58AB2-B087-47F2-8DA4-78846F553A8E}" srcOrd="3" destOrd="0" parTransId="{745E9435-BB99-4AC6-9DD2-677B4615DDF7}" sibTransId="{E571E72A-02AB-46FF-A679-83A3D57F6489}"/>
    <dgm:cxn modelId="{D634F1C7-2524-4E5D-9094-BB1B80CE4536}" type="presOf" srcId="{DBC58AB2-B087-47F2-8DA4-78846F553A8E}" destId="{3C0537EF-B680-4DD1-8AAF-EE45CEAE2F4A}" srcOrd="0" destOrd="3" presId="urn:microsoft.com/office/officeart/2005/8/layout/hList2"/>
    <dgm:cxn modelId="{BA0FC4DC-475C-466C-86FC-DF4E98B9E38A}" type="presOf" srcId="{F255F0D6-61E7-4908-807A-860479CCEECA}" destId="{7A754919-AB10-409A-93D0-25E36A26001E}" srcOrd="0" destOrd="1" presId="urn:microsoft.com/office/officeart/2005/8/layout/hList2"/>
    <dgm:cxn modelId="{A19A96DD-57EC-40C2-846A-C2EF6C2E4FAD}" type="presOf" srcId="{D8917557-E340-4F6D-A6E3-36751C449825}" destId="{74AB703E-8EB8-4A38-A0EC-8E5639BAC0D9}" srcOrd="0" destOrd="0" presId="urn:microsoft.com/office/officeart/2005/8/layout/hList2"/>
    <dgm:cxn modelId="{EB7022DE-4956-49B1-933E-FCC66FF25257}" srcId="{00725058-CCD7-4A63-8EF6-963CEDC04C40}" destId="{F083E415-96F1-43D5-AE39-05FD32058B18}" srcOrd="1" destOrd="0" parTransId="{C0F9A268-1802-4CD7-9597-E7893568837F}" sibTransId="{B2132536-D797-4BA7-BD09-FDAE828D419B}"/>
    <dgm:cxn modelId="{D8F491EE-0126-434D-A069-CED865E44732}" type="presOf" srcId="{F2639418-BD2B-4C47-9FB5-23F5757CF0F8}" destId="{05EDDDC4-2BC2-4D3E-A176-47F4BDEFBD12}" srcOrd="0" destOrd="0" presId="urn:microsoft.com/office/officeart/2005/8/layout/hList2"/>
    <dgm:cxn modelId="{6428A269-9DEC-4AC6-A606-E04E4039FD6F}" type="presParOf" srcId="{796A3AEB-90CB-4C16-A9E1-FF327B0A15BD}" destId="{366B4910-C165-425B-AD40-6FD97306F1B6}" srcOrd="0" destOrd="0" presId="urn:microsoft.com/office/officeart/2005/8/layout/hList2"/>
    <dgm:cxn modelId="{D6FBB5BB-94E7-462A-9355-A0D1602EAD4A}" type="presParOf" srcId="{366B4910-C165-425B-AD40-6FD97306F1B6}" destId="{88C449CA-F61D-462F-9EFE-DAF41A3C6F17}" srcOrd="0" destOrd="0" presId="urn:microsoft.com/office/officeart/2005/8/layout/hList2"/>
    <dgm:cxn modelId="{271FF5B6-B8AE-43E1-A20F-F253C95EADF9}" type="presParOf" srcId="{366B4910-C165-425B-AD40-6FD97306F1B6}" destId="{05EDDDC4-2BC2-4D3E-A176-47F4BDEFBD12}" srcOrd="1" destOrd="0" presId="urn:microsoft.com/office/officeart/2005/8/layout/hList2"/>
    <dgm:cxn modelId="{2861CDA8-89A5-4F2A-A903-E88EAEFB6662}" type="presParOf" srcId="{366B4910-C165-425B-AD40-6FD97306F1B6}" destId="{D8685C2C-C705-42B3-B43A-72F3420842F4}" srcOrd="2" destOrd="0" presId="urn:microsoft.com/office/officeart/2005/8/layout/hList2"/>
    <dgm:cxn modelId="{D88C80D8-2C0B-459C-BD14-EE2F586545FE}" type="presParOf" srcId="{796A3AEB-90CB-4C16-A9E1-FF327B0A15BD}" destId="{7C42A90E-F0A5-45C3-8D9D-ED3795101E97}" srcOrd="1" destOrd="0" presId="urn:microsoft.com/office/officeart/2005/8/layout/hList2"/>
    <dgm:cxn modelId="{6614FCE8-2DDC-4538-BEFC-1933C7A972A4}" type="presParOf" srcId="{796A3AEB-90CB-4C16-A9E1-FF327B0A15BD}" destId="{5285917B-7AA0-4252-84FE-FBABCDA3E02A}" srcOrd="2" destOrd="0" presId="urn:microsoft.com/office/officeart/2005/8/layout/hList2"/>
    <dgm:cxn modelId="{63FB5DD0-28D6-4050-B02B-3E7F3D9B7479}" type="presParOf" srcId="{5285917B-7AA0-4252-84FE-FBABCDA3E02A}" destId="{FB53E9C2-A875-4B95-BCC3-1056E800F4D6}" srcOrd="0" destOrd="0" presId="urn:microsoft.com/office/officeart/2005/8/layout/hList2"/>
    <dgm:cxn modelId="{A3995698-7C06-40CF-AEF4-AA3B79F6B929}" type="presParOf" srcId="{5285917B-7AA0-4252-84FE-FBABCDA3E02A}" destId="{3C0537EF-B680-4DD1-8AAF-EE45CEAE2F4A}" srcOrd="1" destOrd="0" presId="urn:microsoft.com/office/officeart/2005/8/layout/hList2"/>
    <dgm:cxn modelId="{56EE0155-E69A-4E2E-B764-74D7F0FA0B20}" type="presParOf" srcId="{5285917B-7AA0-4252-84FE-FBABCDA3E02A}" destId="{2D29D22C-09DC-4098-8022-7B9A55ADDE54}" srcOrd="2" destOrd="0" presId="urn:microsoft.com/office/officeart/2005/8/layout/hList2"/>
    <dgm:cxn modelId="{4CB4506D-11C3-404F-8DB7-7C52C603F305}" type="presParOf" srcId="{796A3AEB-90CB-4C16-A9E1-FF327B0A15BD}" destId="{4D6CE9A3-FFEF-41FD-9F8F-2E68C6E51ED6}" srcOrd="3" destOrd="0" presId="urn:microsoft.com/office/officeart/2005/8/layout/hList2"/>
    <dgm:cxn modelId="{78B65122-FA36-4823-B619-EA6D067B5976}" type="presParOf" srcId="{796A3AEB-90CB-4C16-A9E1-FF327B0A15BD}" destId="{AD39D1FE-F6C4-4481-8CAA-CFA86EB9A7EF}" srcOrd="4" destOrd="0" presId="urn:microsoft.com/office/officeart/2005/8/layout/hList2"/>
    <dgm:cxn modelId="{6877C733-4B37-4B96-AAC7-8574C8E3CB71}" type="presParOf" srcId="{AD39D1FE-F6C4-4481-8CAA-CFA86EB9A7EF}" destId="{B7ABA4EA-5CBF-4FCF-B0F5-5D69F6E7E10B}" srcOrd="0" destOrd="0" presId="urn:microsoft.com/office/officeart/2005/8/layout/hList2"/>
    <dgm:cxn modelId="{545D3FB7-3576-4842-8A0F-529CF187A694}" type="presParOf" srcId="{AD39D1FE-F6C4-4481-8CAA-CFA86EB9A7EF}" destId="{74AB703E-8EB8-4A38-A0EC-8E5639BAC0D9}" srcOrd="1" destOrd="0" presId="urn:microsoft.com/office/officeart/2005/8/layout/hList2"/>
    <dgm:cxn modelId="{2412D2A7-CA5A-41B3-A315-0333EBC2B988}" type="presParOf" srcId="{AD39D1FE-F6C4-4481-8CAA-CFA86EB9A7EF}" destId="{1E576D0E-D354-454B-916D-154E540BE24E}" srcOrd="2" destOrd="0" presId="urn:microsoft.com/office/officeart/2005/8/layout/hList2"/>
    <dgm:cxn modelId="{AABBE532-BB9F-4EA1-9919-EBDFE10523C2}" type="presParOf" srcId="{796A3AEB-90CB-4C16-A9E1-FF327B0A15BD}" destId="{32399F66-D75E-493A-82DA-40815CAD4B3C}" srcOrd="5" destOrd="0" presId="urn:microsoft.com/office/officeart/2005/8/layout/hList2"/>
    <dgm:cxn modelId="{A9AD8AD8-E075-4382-9A31-65379A7EAC35}" type="presParOf" srcId="{796A3AEB-90CB-4C16-A9E1-FF327B0A15BD}" destId="{051098E4-B2BB-40F6-9E77-5BD4A5200107}" srcOrd="6" destOrd="0" presId="urn:microsoft.com/office/officeart/2005/8/layout/hList2"/>
    <dgm:cxn modelId="{CF66937D-CC29-4B4F-8453-C1530C3BD867}" type="presParOf" srcId="{051098E4-B2BB-40F6-9E77-5BD4A5200107}" destId="{59F18C71-E6ED-4419-8002-FCB4258C0812}" srcOrd="0" destOrd="0" presId="urn:microsoft.com/office/officeart/2005/8/layout/hList2"/>
    <dgm:cxn modelId="{3750A3F5-5C20-4144-87B0-729C90074646}" type="presParOf" srcId="{051098E4-B2BB-40F6-9E77-5BD4A5200107}" destId="{7A754919-AB10-409A-93D0-25E36A26001E}" srcOrd="1" destOrd="0" presId="urn:microsoft.com/office/officeart/2005/8/layout/hList2"/>
    <dgm:cxn modelId="{0AD4E7A0-A63B-4E3F-9834-075F42DCA502}" type="presParOf" srcId="{051098E4-B2BB-40F6-9E77-5BD4A5200107}" destId="{4FF9479C-8CC8-4666-9A7B-7E0E121C045C}" srcOrd="2" destOrd="0" presId="urn:microsoft.com/office/officeart/2005/8/layout/h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685C2C-C705-42B3-B43A-72F3420842F4}">
      <dsp:nvSpPr>
        <dsp:cNvPr id="0" name=""/>
        <dsp:cNvSpPr/>
      </dsp:nvSpPr>
      <dsp:spPr>
        <a:xfrm rot="16200000">
          <a:off x="-1439976" y="2066776"/>
          <a:ext cx="3169920" cy="2173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91696" bIns="0" numCol="1" spcCol="1270" anchor="t" anchorCtr="0">
          <a:noAutofit/>
        </a:bodyPr>
        <a:lstStyle/>
        <a:p>
          <a:pPr marL="0" lvl="0" indent="0" algn="r" defTabSz="711200">
            <a:lnSpc>
              <a:spcPct val="90000"/>
            </a:lnSpc>
            <a:spcBef>
              <a:spcPct val="0"/>
            </a:spcBef>
            <a:spcAft>
              <a:spcPct val="35000"/>
            </a:spcAft>
            <a:buNone/>
          </a:pPr>
          <a:endParaRPr lang="en-US" sz="1600" kern="1200" dirty="0">
            <a:solidFill>
              <a:schemeClr val="bg2"/>
            </a:solidFill>
          </a:endParaRPr>
        </a:p>
      </dsp:txBody>
      <dsp:txXfrm>
        <a:off x="-1439976" y="2066776"/>
        <a:ext cx="3169920" cy="217355"/>
      </dsp:txXfrm>
    </dsp:sp>
    <dsp:sp modelId="{05EDDDC4-2BC2-4D3E-A176-47F4BDEFBD12}">
      <dsp:nvSpPr>
        <dsp:cNvPr id="0" name=""/>
        <dsp:cNvSpPr/>
      </dsp:nvSpPr>
      <dsp:spPr>
        <a:xfrm>
          <a:off x="253661" y="590494"/>
          <a:ext cx="1082662" cy="3169919"/>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191696" rIns="99568" bIns="99568" numCol="1" spcCol="1270" anchor="t" anchorCtr="0">
          <a:noAutofit/>
        </a:bodyPr>
        <a:lstStyle/>
        <a:p>
          <a:pPr marL="57150" lvl="1" indent="-57150" algn="l" defTabSz="488950">
            <a:lnSpc>
              <a:spcPct val="90000"/>
            </a:lnSpc>
            <a:spcBef>
              <a:spcPct val="0"/>
            </a:spcBef>
            <a:spcAft>
              <a:spcPct val="15000"/>
            </a:spcAft>
            <a:buChar char="•"/>
          </a:pPr>
          <a:r>
            <a:rPr lang="en-US" sz="1100" kern="1200" dirty="0"/>
            <a:t>Introduction</a:t>
          </a:r>
        </a:p>
        <a:p>
          <a:pPr marL="57150" lvl="1" indent="-57150" algn="l" defTabSz="488950">
            <a:lnSpc>
              <a:spcPct val="90000"/>
            </a:lnSpc>
            <a:spcBef>
              <a:spcPct val="0"/>
            </a:spcBef>
            <a:spcAft>
              <a:spcPct val="15000"/>
            </a:spcAft>
            <a:buChar char="•"/>
          </a:pPr>
          <a:r>
            <a:rPr lang="en-US" sz="1100" kern="1200" dirty="0"/>
            <a:t>Overview</a:t>
          </a:r>
        </a:p>
        <a:p>
          <a:pPr marL="57150" lvl="1" indent="-57150" algn="l" defTabSz="488950">
            <a:lnSpc>
              <a:spcPct val="90000"/>
            </a:lnSpc>
            <a:spcBef>
              <a:spcPct val="0"/>
            </a:spcBef>
            <a:spcAft>
              <a:spcPct val="15000"/>
            </a:spcAft>
            <a:buChar char="•"/>
          </a:pPr>
          <a:endParaRPr lang="en-US" sz="1100" kern="1200" dirty="0"/>
        </a:p>
      </dsp:txBody>
      <dsp:txXfrm>
        <a:off x="253661" y="590494"/>
        <a:ext cx="1082662" cy="3169919"/>
      </dsp:txXfrm>
    </dsp:sp>
    <dsp:sp modelId="{88C449CA-F61D-462F-9EFE-DAF41A3C6F17}">
      <dsp:nvSpPr>
        <dsp:cNvPr id="0" name=""/>
        <dsp:cNvSpPr/>
      </dsp:nvSpPr>
      <dsp:spPr>
        <a:xfrm>
          <a:off x="36305" y="303585"/>
          <a:ext cx="434711" cy="434711"/>
        </a:xfrm>
        <a:prstGeom prst="rect">
          <a:avLst/>
        </a:prstGeom>
        <a:gradFill flip="none" rotWithShape="0">
          <a:gsLst>
            <a:gs pos="0">
              <a:srgbClr val="0097A7">
                <a:tint val="66000"/>
                <a:satMod val="160000"/>
              </a:srgbClr>
            </a:gs>
            <a:gs pos="50000">
              <a:srgbClr val="0097A7">
                <a:tint val="44500"/>
                <a:satMod val="160000"/>
              </a:srgbClr>
            </a:gs>
            <a:gs pos="100000">
              <a:srgbClr val="0097A7">
                <a:tint val="23500"/>
                <a:satMod val="160000"/>
              </a:srgbClr>
            </a:gs>
          </a:gsLst>
          <a:lin ang="2700000" scaled="1"/>
          <a:tileRect/>
        </a:gra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D29D22C-09DC-4098-8022-7B9A55ADDE54}">
      <dsp:nvSpPr>
        <dsp:cNvPr id="0" name=""/>
        <dsp:cNvSpPr/>
      </dsp:nvSpPr>
      <dsp:spPr>
        <a:xfrm rot="16200000">
          <a:off x="134480" y="2066776"/>
          <a:ext cx="3169920" cy="2173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91696" bIns="0" numCol="1" spcCol="1270" anchor="t" anchorCtr="0">
          <a:noAutofit/>
        </a:bodyPr>
        <a:lstStyle/>
        <a:p>
          <a:pPr marL="0" lvl="0" indent="0" algn="r" defTabSz="711200">
            <a:lnSpc>
              <a:spcPct val="90000"/>
            </a:lnSpc>
            <a:spcBef>
              <a:spcPct val="0"/>
            </a:spcBef>
            <a:spcAft>
              <a:spcPct val="35000"/>
            </a:spcAft>
            <a:buNone/>
          </a:pPr>
          <a:endParaRPr lang="en-US" sz="1600" kern="1200" dirty="0">
            <a:solidFill>
              <a:schemeClr val="bg2"/>
            </a:solidFill>
          </a:endParaRPr>
        </a:p>
      </dsp:txBody>
      <dsp:txXfrm>
        <a:off x="134480" y="2066776"/>
        <a:ext cx="3169920" cy="217355"/>
      </dsp:txXfrm>
    </dsp:sp>
    <dsp:sp modelId="{3C0537EF-B680-4DD1-8AAF-EE45CEAE2F4A}">
      <dsp:nvSpPr>
        <dsp:cNvPr id="0" name=""/>
        <dsp:cNvSpPr/>
      </dsp:nvSpPr>
      <dsp:spPr>
        <a:xfrm>
          <a:off x="1828118" y="590494"/>
          <a:ext cx="1082662" cy="3169919"/>
        </a:xfrm>
        <a:prstGeom prst="rect">
          <a:avLst/>
        </a:prstGeom>
        <a:solidFill>
          <a:schemeClr val="accent5">
            <a:hueOff val="-2407599"/>
            <a:satOff val="0"/>
            <a:lumOff val="10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191696" rIns="99568" bIns="99568" numCol="1" spcCol="1270" anchor="t" anchorCtr="0">
          <a:noAutofit/>
        </a:bodyPr>
        <a:lstStyle/>
        <a:p>
          <a:pPr marL="57150" lvl="1" indent="-57150" algn="l" defTabSz="488950">
            <a:lnSpc>
              <a:spcPct val="90000"/>
            </a:lnSpc>
            <a:spcBef>
              <a:spcPct val="0"/>
            </a:spcBef>
            <a:spcAft>
              <a:spcPct val="15000"/>
            </a:spcAft>
            <a:buChar char="•"/>
          </a:pPr>
          <a:r>
            <a:rPr lang="en-US" sz="1100" kern="1200" dirty="0"/>
            <a:t>The science of visualization</a:t>
          </a:r>
        </a:p>
        <a:p>
          <a:pPr marL="57150" lvl="1" indent="-57150" algn="l" defTabSz="488950">
            <a:lnSpc>
              <a:spcPct val="90000"/>
            </a:lnSpc>
            <a:spcBef>
              <a:spcPct val="0"/>
            </a:spcBef>
            <a:spcAft>
              <a:spcPct val="15000"/>
            </a:spcAft>
            <a:buChar char="•"/>
          </a:pPr>
          <a:r>
            <a:rPr lang="en-US" sz="1100" kern="1200" dirty="0"/>
            <a:t>Data types</a:t>
          </a:r>
        </a:p>
        <a:p>
          <a:pPr marL="57150" lvl="1" indent="-57150" algn="l" defTabSz="488950">
            <a:lnSpc>
              <a:spcPct val="90000"/>
            </a:lnSpc>
            <a:spcBef>
              <a:spcPct val="0"/>
            </a:spcBef>
            <a:spcAft>
              <a:spcPct val="15000"/>
            </a:spcAft>
            <a:buChar char="•"/>
          </a:pPr>
          <a:r>
            <a:rPr lang="en-US" sz="1100" kern="1200" dirty="0"/>
            <a:t>Graph types</a:t>
          </a:r>
        </a:p>
        <a:p>
          <a:pPr marL="57150" lvl="1" indent="-57150" algn="l" defTabSz="488950">
            <a:lnSpc>
              <a:spcPct val="90000"/>
            </a:lnSpc>
            <a:spcBef>
              <a:spcPct val="0"/>
            </a:spcBef>
            <a:spcAft>
              <a:spcPct val="15000"/>
            </a:spcAft>
            <a:buChar char="•"/>
          </a:pPr>
          <a:endParaRPr lang="en-US" sz="1100" kern="1200" dirty="0"/>
        </a:p>
      </dsp:txBody>
      <dsp:txXfrm>
        <a:off x="1828118" y="590494"/>
        <a:ext cx="1082662" cy="3169919"/>
      </dsp:txXfrm>
    </dsp:sp>
    <dsp:sp modelId="{FB53E9C2-A875-4B95-BCC3-1056E800F4D6}">
      <dsp:nvSpPr>
        <dsp:cNvPr id="0" name=""/>
        <dsp:cNvSpPr/>
      </dsp:nvSpPr>
      <dsp:spPr>
        <a:xfrm>
          <a:off x="1610762" y="303585"/>
          <a:ext cx="434711" cy="434711"/>
        </a:xfrm>
        <a:prstGeom prst="rect">
          <a:avLst/>
        </a:prstGeom>
        <a:gradFill flip="none" rotWithShape="0">
          <a:gsLst>
            <a:gs pos="0">
              <a:srgbClr val="00DA5D">
                <a:tint val="66000"/>
                <a:satMod val="160000"/>
              </a:srgbClr>
            </a:gs>
            <a:gs pos="50000">
              <a:srgbClr val="00DA5D">
                <a:tint val="44500"/>
                <a:satMod val="160000"/>
              </a:srgbClr>
            </a:gs>
            <a:gs pos="100000">
              <a:srgbClr val="00DA5D">
                <a:tint val="23500"/>
                <a:satMod val="160000"/>
              </a:srgbClr>
            </a:gs>
          </a:gsLst>
          <a:lin ang="2700000" scaled="1"/>
          <a:tileRect/>
        </a:gra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E576D0E-D354-454B-916D-154E540BE24E}">
      <dsp:nvSpPr>
        <dsp:cNvPr id="0" name=""/>
        <dsp:cNvSpPr/>
      </dsp:nvSpPr>
      <dsp:spPr>
        <a:xfrm rot="16200000">
          <a:off x="1708937" y="2066776"/>
          <a:ext cx="3169920" cy="2173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91696" bIns="0" numCol="1" spcCol="1270" anchor="t" anchorCtr="0">
          <a:noAutofit/>
        </a:bodyPr>
        <a:lstStyle/>
        <a:p>
          <a:pPr marL="0" lvl="0" indent="0" algn="r" defTabSz="711200">
            <a:lnSpc>
              <a:spcPct val="90000"/>
            </a:lnSpc>
            <a:spcBef>
              <a:spcPct val="0"/>
            </a:spcBef>
            <a:spcAft>
              <a:spcPct val="35000"/>
            </a:spcAft>
            <a:buNone/>
          </a:pPr>
          <a:endParaRPr lang="en-US" sz="1600" kern="1200" dirty="0">
            <a:solidFill>
              <a:schemeClr val="bg2"/>
            </a:solidFill>
          </a:endParaRPr>
        </a:p>
      </dsp:txBody>
      <dsp:txXfrm>
        <a:off x="1708937" y="2066776"/>
        <a:ext cx="3169920" cy="217355"/>
      </dsp:txXfrm>
    </dsp:sp>
    <dsp:sp modelId="{74AB703E-8EB8-4A38-A0EC-8E5639BAC0D9}">
      <dsp:nvSpPr>
        <dsp:cNvPr id="0" name=""/>
        <dsp:cNvSpPr/>
      </dsp:nvSpPr>
      <dsp:spPr>
        <a:xfrm>
          <a:off x="3402575" y="590494"/>
          <a:ext cx="1082662" cy="3169919"/>
        </a:xfrm>
        <a:prstGeom prst="rect">
          <a:avLst/>
        </a:prstGeom>
        <a:solidFill>
          <a:schemeClr val="accent5">
            <a:hueOff val="-4815197"/>
            <a:satOff val="0"/>
            <a:lumOff val="20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191696" rIns="99568" bIns="99568" numCol="1" spcCol="1270" anchor="t" anchorCtr="0">
          <a:noAutofit/>
        </a:bodyPr>
        <a:lstStyle/>
        <a:p>
          <a:pPr marL="57150" lvl="1" indent="-57150" algn="l" defTabSz="488950">
            <a:lnSpc>
              <a:spcPct val="90000"/>
            </a:lnSpc>
            <a:spcBef>
              <a:spcPct val="0"/>
            </a:spcBef>
            <a:spcAft>
              <a:spcPct val="15000"/>
            </a:spcAft>
            <a:buChar char="•"/>
          </a:pPr>
          <a:r>
            <a:rPr lang="en-US" sz="1100" kern="1200" dirty="0">
              <a:solidFill>
                <a:schemeClr val="bg1"/>
              </a:solidFill>
            </a:rPr>
            <a:t>Good practices</a:t>
          </a:r>
        </a:p>
      </dsp:txBody>
      <dsp:txXfrm>
        <a:off x="3402575" y="590494"/>
        <a:ext cx="1082662" cy="3169919"/>
      </dsp:txXfrm>
    </dsp:sp>
    <dsp:sp modelId="{B7ABA4EA-5CBF-4FCF-B0F5-5D69F6E7E10B}">
      <dsp:nvSpPr>
        <dsp:cNvPr id="0" name=""/>
        <dsp:cNvSpPr/>
      </dsp:nvSpPr>
      <dsp:spPr>
        <a:xfrm>
          <a:off x="3185219" y="303585"/>
          <a:ext cx="434711" cy="434711"/>
        </a:xfrm>
        <a:prstGeom prst="rect">
          <a:avLst/>
        </a:prstGeom>
        <a:gradFill flip="none" rotWithShape="0">
          <a:gsLst>
            <a:gs pos="0">
              <a:srgbClr val="48FF0E">
                <a:tint val="66000"/>
                <a:satMod val="160000"/>
              </a:srgbClr>
            </a:gs>
            <a:gs pos="50000">
              <a:srgbClr val="48FF0E">
                <a:tint val="44500"/>
                <a:satMod val="160000"/>
              </a:srgbClr>
            </a:gs>
            <a:gs pos="100000">
              <a:srgbClr val="48FF0E">
                <a:tint val="23500"/>
                <a:satMod val="160000"/>
              </a:srgbClr>
            </a:gs>
          </a:gsLst>
          <a:lin ang="2700000" scaled="1"/>
          <a:tileRect/>
        </a:gra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FF9479C-8CC8-4666-9A7B-7E0E121C045C}">
      <dsp:nvSpPr>
        <dsp:cNvPr id="0" name=""/>
        <dsp:cNvSpPr/>
      </dsp:nvSpPr>
      <dsp:spPr>
        <a:xfrm rot="16200000">
          <a:off x="3283394" y="2066776"/>
          <a:ext cx="3169920" cy="2173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91696" bIns="0" numCol="1" spcCol="1270" anchor="t" anchorCtr="0">
          <a:noAutofit/>
        </a:bodyPr>
        <a:lstStyle/>
        <a:p>
          <a:pPr marL="0" lvl="0" indent="0" algn="r" defTabSz="711200">
            <a:lnSpc>
              <a:spcPct val="90000"/>
            </a:lnSpc>
            <a:spcBef>
              <a:spcPct val="0"/>
            </a:spcBef>
            <a:spcAft>
              <a:spcPct val="35000"/>
            </a:spcAft>
            <a:buNone/>
          </a:pPr>
          <a:endParaRPr lang="en-US" sz="1600" kern="1200" dirty="0">
            <a:solidFill>
              <a:schemeClr val="bg2"/>
            </a:solidFill>
          </a:endParaRPr>
        </a:p>
      </dsp:txBody>
      <dsp:txXfrm>
        <a:off x="3283394" y="2066776"/>
        <a:ext cx="3169920" cy="217355"/>
      </dsp:txXfrm>
    </dsp:sp>
    <dsp:sp modelId="{7A754919-AB10-409A-93D0-25E36A26001E}">
      <dsp:nvSpPr>
        <dsp:cNvPr id="0" name=""/>
        <dsp:cNvSpPr/>
      </dsp:nvSpPr>
      <dsp:spPr>
        <a:xfrm>
          <a:off x="4977032" y="590494"/>
          <a:ext cx="1082662" cy="3169919"/>
        </a:xfrm>
        <a:prstGeom prst="rect">
          <a:avLst/>
        </a:prstGeom>
        <a:solidFill>
          <a:schemeClr val="accent5">
            <a:hueOff val="-7222796"/>
            <a:satOff val="0"/>
            <a:lumOff val="30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191696" rIns="99568" bIns="99568" numCol="1" spcCol="1270" anchor="t" anchorCtr="0">
          <a:noAutofit/>
        </a:bodyPr>
        <a:lstStyle/>
        <a:p>
          <a:pPr marL="57150" lvl="1" indent="-57150" algn="l" defTabSz="488950">
            <a:lnSpc>
              <a:spcPct val="90000"/>
            </a:lnSpc>
            <a:spcBef>
              <a:spcPct val="0"/>
            </a:spcBef>
            <a:spcAft>
              <a:spcPct val="15000"/>
            </a:spcAft>
            <a:buChar char="•"/>
          </a:pPr>
          <a:r>
            <a:rPr lang="en-US" sz="1100" kern="1200" dirty="0">
              <a:solidFill>
                <a:schemeClr val="bg1">
                  <a:lumMod val="75000"/>
                </a:schemeClr>
              </a:solidFill>
            </a:rPr>
            <a:t>Hands-on</a:t>
          </a:r>
        </a:p>
        <a:p>
          <a:pPr marL="57150" lvl="1" indent="-57150" algn="l" defTabSz="488950">
            <a:lnSpc>
              <a:spcPct val="90000"/>
            </a:lnSpc>
            <a:spcBef>
              <a:spcPct val="0"/>
            </a:spcBef>
            <a:spcAft>
              <a:spcPct val="15000"/>
            </a:spcAft>
            <a:buChar char="•"/>
          </a:pPr>
          <a:r>
            <a:rPr lang="en-US" sz="1100" kern="1200" dirty="0">
              <a:solidFill>
                <a:schemeClr val="bg1">
                  <a:lumMod val="75000"/>
                </a:schemeClr>
              </a:solidFill>
            </a:rPr>
            <a:t>ggplot2 tutorial</a:t>
          </a:r>
        </a:p>
      </dsp:txBody>
      <dsp:txXfrm>
        <a:off x="4977032" y="590494"/>
        <a:ext cx="1082662" cy="3169919"/>
      </dsp:txXfrm>
    </dsp:sp>
    <dsp:sp modelId="{59F18C71-E6ED-4419-8002-FCB4258C0812}">
      <dsp:nvSpPr>
        <dsp:cNvPr id="0" name=""/>
        <dsp:cNvSpPr/>
      </dsp:nvSpPr>
      <dsp:spPr>
        <a:xfrm>
          <a:off x="4759676" y="303585"/>
          <a:ext cx="434711" cy="434711"/>
        </a:xfrm>
        <a:prstGeom prst="rect">
          <a:avLst/>
        </a:prstGeom>
        <a:gradFill flip="none" rotWithShape="0">
          <a:gsLst>
            <a:gs pos="0">
              <a:srgbClr val="EEFF41">
                <a:tint val="66000"/>
                <a:satMod val="160000"/>
              </a:srgbClr>
            </a:gs>
            <a:gs pos="50000">
              <a:srgbClr val="EEFF41">
                <a:tint val="44500"/>
                <a:satMod val="160000"/>
              </a:srgbClr>
            </a:gs>
            <a:gs pos="100000">
              <a:srgbClr val="EEFF41">
                <a:tint val="23500"/>
                <a:satMod val="160000"/>
              </a:srgbClr>
            </a:gs>
          </a:gsLst>
          <a:lin ang="2700000" scaled="1"/>
          <a:tileRect/>
        </a:gra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50.png>
</file>

<file path=ppt/media/image51.png>
</file>

<file path=ppt/media/image5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Antiseptic"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en.wikipedia.org/wiki/Postpartum_infections" TargetMode="External"/><Relationship Id="rId4" Type="http://schemas.openxmlformats.org/officeDocument/2006/relationships/hyperlink" Target="https://en.wikipedia.org/wiki/Ignaz_Semmelweis#cite_note-FOOTNOTESemmelweis_Society_International-2"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u="none" strike="noStrike" dirty="0">
                <a:solidFill>
                  <a:srgbClr val="585C7B"/>
                </a:solidFill>
                <a:effectLst/>
                <a:latin typeface="Manrope"/>
              </a:rPr>
              <a:t>Anscombe’s quartet is a set of four datasets that have nearly identical summary statistics, but very different visual patterns. </a:t>
            </a:r>
            <a:r>
              <a:rPr lang="en-GB" b="0" i="0" u="none" strike="noStrike">
                <a:solidFill>
                  <a:srgbClr val="585C7B"/>
                </a:solidFill>
                <a:effectLst/>
                <a:latin typeface="Manrope"/>
              </a:rPr>
              <a:t>This teaches us the importance of visualizing data instead of relying solely on summary statistics when exploring data</a:t>
            </a:r>
            <a:endParaRPr/>
          </a:p>
        </p:txBody>
      </p:sp>
    </p:spTree>
    <p:extLst>
      <p:ext uri="{BB962C8B-B14F-4D97-AF65-F5344CB8AC3E}">
        <p14:creationId xmlns:p14="http://schemas.microsoft.com/office/powerpoint/2010/main" val="35457786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75575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0401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In a way, we can say that data </a:t>
            </a:r>
            <a:r>
              <a:rPr lang="en-US" sz="1100" b="0" i="0" u="none" strike="noStrike" cap="none" dirty="0" err="1">
                <a:solidFill>
                  <a:srgbClr val="000000"/>
                </a:solidFill>
                <a:effectLst/>
                <a:latin typeface="Arial"/>
                <a:ea typeface="Arial"/>
                <a:cs typeface="Arial"/>
                <a:sym typeface="Arial"/>
              </a:rPr>
              <a:t>Viz</a:t>
            </a:r>
            <a:r>
              <a:rPr lang="en-US" sz="1100" b="0" i="0" u="none" strike="noStrike" cap="none" dirty="0">
                <a:solidFill>
                  <a:srgbClr val="000000"/>
                </a:solidFill>
                <a:effectLst/>
                <a:latin typeface="Arial"/>
                <a:ea typeface="Arial"/>
                <a:cs typeface="Arial"/>
                <a:sym typeface="Arial"/>
              </a:rPr>
              <a:t> is a form of storytelling with the purpose to help us make decisions based on data. Such data might include:</a:t>
            </a:r>
            <a:endParaRPr dirty="0"/>
          </a:p>
        </p:txBody>
      </p:sp>
    </p:spTree>
    <p:extLst>
      <p:ext uri="{BB962C8B-B14F-4D97-AF65-F5344CB8AC3E}">
        <p14:creationId xmlns:p14="http://schemas.microsoft.com/office/powerpoint/2010/main" val="24694264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Data visualization is useful for companies that deal with lots of data on a daily basis. It’s essential to have your data and trends instantly visible. Better than scrolling through colossal spreadsheets.</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 When the trends stand out instantly this also helps your clients or viewers to understand them instead of getting lost in the clutter of numbers.</a:t>
            </a:r>
            <a:endParaRPr dirty="0"/>
          </a:p>
        </p:txBody>
      </p:sp>
    </p:spTree>
    <p:extLst>
      <p:ext uri="{BB962C8B-B14F-4D97-AF65-F5344CB8AC3E}">
        <p14:creationId xmlns:p14="http://schemas.microsoft.com/office/powerpoint/2010/main" val="24675520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Short answer: decision making. Data Visualization comes with the undeniable benefits of quickly recognizing patterns and interpret data. More specifically, it is an invaluable tool to determine the following cases.</a:t>
            </a:r>
            <a:endParaRPr dirty="0"/>
          </a:p>
        </p:txBody>
      </p:sp>
    </p:spTree>
    <p:extLst>
      <p:ext uri="{BB962C8B-B14F-4D97-AF65-F5344CB8AC3E}">
        <p14:creationId xmlns:p14="http://schemas.microsoft.com/office/powerpoint/2010/main" val="39498837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2586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Preparation is half the work already done. Before you even start visualizing data, you have to be sure you understand that data to the last detail.</a:t>
            </a:r>
            <a:endParaRPr dirty="0"/>
          </a:p>
        </p:txBody>
      </p:sp>
    </p:spTree>
    <p:extLst>
      <p:ext uri="{BB962C8B-B14F-4D97-AF65-F5344CB8AC3E}">
        <p14:creationId xmlns:p14="http://schemas.microsoft.com/office/powerpoint/2010/main" val="40129185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 determine exactly what you want to communicate to the audience. What kind of information you’re visualizing and does it reflect your goal?</a:t>
            </a:r>
            <a:endParaRPr dirty="0"/>
          </a:p>
        </p:txBody>
      </p:sp>
    </p:spTree>
    <p:extLst>
      <p:ext uri="{BB962C8B-B14F-4D97-AF65-F5344CB8AC3E}">
        <p14:creationId xmlns:p14="http://schemas.microsoft.com/office/powerpoint/2010/main" val="34667608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64766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0673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a16="http://schemas.microsoft.com/office/drawing/2014/main" id="{E1AFC350-50AF-C670-24B9-46253E292C2A}"/>
            </a:ext>
          </a:extLst>
        </p:cNvPr>
        <p:cNvGrpSpPr/>
        <p:nvPr/>
      </p:nvGrpSpPr>
      <p:grpSpPr>
        <a:xfrm>
          <a:off x="0" y="0"/>
          <a:ext cx="0" cy="0"/>
          <a:chOff x="0" y="0"/>
          <a:chExt cx="0" cy="0"/>
        </a:xfrm>
      </p:grpSpPr>
      <p:sp>
        <p:nvSpPr>
          <p:cNvPr id="59" name="Google Shape;59;g8b75ac6aae_1_78:notes">
            <a:extLst>
              <a:ext uri="{FF2B5EF4-FFF2-40B4-BE49-F238E27FC236}">
                <a16:creationId xmlns:a16="http://schemas.microsoft.com/office/drawing/2014/main" id="{4E7CC561-2AD8-1C81-AB77-5B2D47FE8C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a:extLst>
              <a:ext uri="{FF2B5EF4-FFF2-40B4-BE49-F238E27FC236}">
                <a16:creationId xmlns:a16="http://schemas.microsoft.com/office/drawing/2014/main" id="{4CA40CC4-3D58-BC7E-EF61-67C9FEACC6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u="none" strike="noStrike" dirty="0">
                <a:solidFill>
                  <a:srgbClr val="585C7B"/>
                </a:solidFill>
                <a:effectLst/>
                <a:latin typeface="Manrope"/>
              </a:rPr>
              <a:t>Anscombe’s quartet is a set of four datasets that have nearly identical summary statistics, but very different visual patterns. </a:t>
            </a:r>
            <a:r>
              <a:rPr lang="en-GB" b="0" i="0" u="none" strike="noStrike">
                <a:solidFill>
                  <a:srgbClr val="585C7B"/>
                </a:solidFill>
                <a:effectLst/>
                <a:latin typeface="Manrope"/>
              </a:rPr>
              <a:t>This teaches us the importance of visualizing data instead of relying solely on summary statistics when exploring data</a:t>
            </a:r>
            <a:endParaRPr/>
          </a:p>
        </p:txBody>
      </p:sp>
    </p:spTree>
    <p:extLst>
      <p:ext uri="{BB962C8B-B14F-4D97-AF65-F5344CB8AC3E}">
        <p14:creationId xmlns:p14="http://schemas.microsoft.com/office/powerpoint/2010/main" val="7913432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lvl="0" indent="0">
              <a:buNone/>
            </a:pPr>
            <a:r>
              <a:rPr lang="en-US" sz="1100" b="0" i="0" u="none" strike="noStrike" cap="none" dirty="0">
                <a:solidFill>
                  <a:srgbClr val="000000"/>
                </a:solidFill>
                <a:effectLst/>
                <a:latin typeface="Arial"/>
                <a:ea typeface="Arial"/>
                <a:cs typeface="Arial"/>
                <a:sym typeface="Arial"/>
              </a:rPr>
              <a:t>An important first step in deciding how to visualize data is to know what type of data it is.</a:t>
            </a:r>
          </a:p>
          <a:p>
            <a:pPr marL="158750" lvl="0" indent="0">
              <a:buNone/>
            </a:pPr>
            <a:r>
              <a:rPr lang="en-US" sz="1100" b="0" i="0" u="none" strike="noStrike" cap="none" dirty="0">
                <a:solidFill>
                  <a:srgbClr val="000000"/>
                </a:solidFill>
                <a:effectLst/>
                <a:latin typeface="Arial"/>
                <a:ea typeface="Arial"/>
                <a:cs typeface="Arial"/>
                <a:sym typeface="Arial"/>
              </a:rPr>
              <a:t>We will be working with two types of variables—Quantitative(</a:t>
            </a:r>
            <a:r>
              <a:rPr lang="en-US" sz="1100" b="0" i="0" u="none" strike="noStrike" cap="none" dirty="0" err="1">
                <a:solidFill>
                  <a:srgbClr val="000000"/>
                </a:solidFill>
                <a:effectLst/>
                <a:latin typeface="Arial"/>
                <a:ea typeface="Arial"/>
                <a:cs typeface="Arial"/>
                <a:sym typeface="Arial"/>
              </a:rPr>
              <a:t>numericals</a:t>
            </a:r>
            <a:r>
              <a:rPr lang="en-US" sz="1100" b="0" i="0" u="none" strike="noStrike" cap="none" dirty="0">
                <a:solidFill>
                  <a:srgbClr val="000000"/>
                </a:solidFill>
                <a:effectLst/>
                <a:latin typeface="Arial"/>
                <a:ea typeface="Arial"/>
                <a:cs typeface="Arial"/>
                <a:sym typeface="Arial"/>
              </a:rPr>
              <a:t>) and Qualitative(</a:t>
            </a:r>
            <a:r>
              <a:rPr lang="en-US" sz="1100" b="0" i="0" u="none" strike="noStrike" cap="none" dirty="0" err="1">
                <a:solidFill>
                  <a:srgbClr val="000000"/>
                </a:solidFill>
                <a:effectLst/>
                <a:latin typeface="Arial"/>
                <a:ea typeface="Arial"/>
                <a:cs typeface="Arial"/>
                <a:sym typeface="Arial"/>
              </a:rPr>
              <a:t>categoricals</a:t>
            </a:r>
            <a:r>
              <a:rPr lang="en-US" sz="1100" b="0" i="0" u="none" strike="noStrike" cap="none" dirty="0">
                <a:solidFill>
                  <a:srgbClr val="000000"/>
                </a:solidFill>
                <a:effectLst/>
                <a:latin typeface="Arial"/>
                <a:ea typeface="Arial"/>
                <a:cs typeface="Arial"/>
                <a:sym typeface="Arial"/>
              </a:rPr>
              <a:t>)</a:t>
            </a:r>
          </a:p>
          <a:p>
            <a:pPr marL="158750" lvl="0" indent="0">
              <a:buNone/>
            </a:pPr>
            <a:r>
              <a:rPr lang="en-US" sz="1100" b="0" i="0" u="none" strike="noStrike" cap="none" dirty="0">
                <a:solidFill>
                  <a:srgbClr val="000000"/>
                </a:solidFill>
                <a:effectLst/>
                <a:latin typeface="Arial"/>
                <a:ea typeface="Arial"/>
                <a:cs typeface="Arial"/>
                <a:sym typeface="Arial"/>
              </a:rPr>
              <a:t>Quantitative variables are numerical variables: counts, </a:t>
            </a:r>
            <a:r>
              <a:rPr lang="en-US" sz="1100" b="0" i="0" u="none" strike="noStrike" cap="none" dirty="0" err="1">
                <a:solidFill>
                  <a:srgbClr val="000000"/>
                </a:solidFill>
                <a:effectLst/>
                <a:latin typeface="Arial"/>
                <a:ea typeface="Arial"/>
                <a:cs typeface="Arial"/>
                <a:sym typeface="Arial"/>
              </a:rPr>
              <a:t>percents</a:t>
            </a:r>
            <a:r>
              <a:rPr lang="en-US" sz="1100" b="0" i="0" u="none" strike="noStrike" cap="none" dirty="0">
                <a:solidFill>
                  <a:srgbClr val="000000"/>
                </a:solidFill>
                <a:effectLst/>
                <a:latin typeface="Arial"/>
                <a:ea typeface="Arial"/>
                <a:cs typeface="Arial"/>
                <a:sym typeface="Arial"/>
              </a:rPr>
              <a:t>, or numbers.</a:t>
            </a:r>
          </a:p>
          <a:p>
            <a:pPr marL="158750" lvl="0" indent="0">
              <a:buNone/>
            </a:pPr>
            <a:r>
              <a:rPr lang="en-US" sz="1100" b="0" i="0" u="none" strike="noStrike" cap="none" dirty="0">
                <a:solidFill>
                  <a:srgbClr val="000000"/>
                </a:solidFill>
                <a:effectLst/>
                <a:latin typeface="Arial"/>
                <a:ea typeface="Arial"/>
                <a:cs typeface="Arial"/>
                <a:sym typeface="Arial"/>
              </a:rPr>
              <a:t>Categorical variables are descriptions of groups or things, like “breeds of dog” or “voting preference”.</a:t>
            </a:r>
          </a:p>
          <a:p>
            <a:pPr marL="158750" lvl="0" indent="0">
              <a:buNone/>
            </a:pPr>
            <a:r>
              <a:rPr lang="en-US" sz="1100" b="0" i="0" u="none" strike="noStrike" cap="none" dirty="0">
                <a:solidFill>
                  <a:srgbClr val="000000"/>
                </a:solidFill>
                <a:effectLst/>
                <a:latin typeface="Arial"/>
                <a:ea typeface="Arial"/>
                <a:cs typeface="Arial"/>
                <a:sym typeface="Arial"/>
              </a:rPr>
              <a:t>Each can be divided into two further groups. </a:t>
            </a:r>
            <a:r>
              <a:rPr lang="en-US" sz="1100" b="0" i="0" u="none" strike="noStrike" cap="none" dirty="0" err="1">
                <a:solidFill>
                  <a:srgbClr val="000000"/>
                </a:solidFill>
                <a:effectLst/>
                <a:latin typeface="Arial"/>
                <a:ea typeface="Arial"/>
                <a:cs typeface="Arial"/>
                <a:sym typeface="Arial"/>
              </a:rPr>
              <a:t>Categoricals</a:t>
            </a:r>
            <a:r>
              <a:rPr lang="en-US" sz="1100" b="0" i="0" u="none" strike="noStrike" cap="none" dirty="0">
                <a:solidFill>
                  <a:srgbClr val="000000"/>
                </a:solidFill>
                <a:effectLst/>
                <a:latin typeface="Arial"/>
                <a:ea typeface="Arial"/>
                <a:cs typeface="Arial"/>
                <a:sym typeface="Arial"/>
              </a:rPr>
              <a:t> can be divided into ordinals and  </a:t>
            </a:r>
            <a:r>
              <a:rPr lang="en-US" sz="1100" b="0" i="0" u="none" strike="noStrike" cap="none" dirty="0" err="1">
                <a:solidFill>
                  <a:srgbClr val="000000"/>
                </a:solidFill>
                <a:effectLst/>
                <a:latin typeface="Arial"/>
                <a:ea typeface="Arial"/>
                <a:cs typeface="Arial"/>
                <a:sym typeface="Arial"/>
              </a:rPr>
              <a:t>nominals</a:t>
            </a:r>
            <a:r>
              <a:rPr lang="en-US" sz="1100" b="0" i="0" u="none" strike="noStrike" cap="none" dirty="0">
                <a:solidFill>
                  <a:srgbClr val="000000"/>
                </a:solidFill>
                <a:effectLst/>
                <a:latin typeface="Arial"/>
                <a:ea typeface="Arial"/>
                <a:cs typeface="Arial"/>
                <a:sym typeface="Arial"/>
              </a:rPr>
              <a:t>(non-ordinals). And numerical variables can be divided into discrete or continuous.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Some categorical data can be ordered. For example, spiciness can be mild, medium, or hot. Even if they are not numbers per se, they can still be ordered.</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Nominal: Two simple examples are sex, male or female, or regions of the states Northeast, South, Central, West.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We can further divide numerical data into continuous and discrete. Continuous variables are those that can take any value such as heights if measured with enough precision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Counts such as population sizes are discrete because they have to be round numbers</a:t>
            </a:r>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5090778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5764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50422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39467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41058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38339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23477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24768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5512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1793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The objective of </a:t>
            </a:r>
            <a:r>
              <a:rPr lang="fr-FR" dirty="0" err="1"/>
              <a:t>this</a:t>
            </a:r>
            <a:r>
              <a:rPr lang="fr-FR" dirty="0"/>
              <a:t> </a:t>
            </a:r>
            <a:r>
              <a:rPr lang="fr-FR" dirty="0" err="1"/>
              <a:t>problems</a:t>
            </a:r>
            <a:r>
              <a:rPr lang="fr-FR" dirty="0"/>
              <a:t> set </a:t>
            </a:r>
            <a:r>
              <a:rPr lang="fr-FR" dirty="0" err="1"/>
              <a:t>was</a:t>
            </a:r>
            <a:r>
              <a:rPr lang="fr-FR" dirty="0"/>
              <a:t> to orient </a:t>
            </a:r>
            <a:r>
              <a:rPr lang="fr-FR" dirty="0" err="1"/>
              <a:t>you</a:t>
            </a:r>
            <a:r>
              <a:rPr lang="fr-FR" dirty="0"/>
              <a:t> to a </a:t>
            </a:r>
            <a:r>
              <a:rPr lang="fr-FR" dirty="0" err="1"/>
              <a:t>number</a:t>
            </a:r>
            <a:r>
              <a:rPr lang="fr-FR" dirty="0"/>
              <a:t> of </a:t>
            </a:r>
            <a:r>
              <a:rPr lang="fr-FR" dirty="0" err="1"/>
              <a:t>activities</a:t>
            </a:r>
            <a:r>
              <a:rPr lang="fr-FR" dirty="0"/>
              <a:t> and to </a:t>
            </a:r>
            <a:r>
              <a:rPr lang="fr-FR" dirty="0" err="1"/>
              <a:t>conduct</a:t>
            </a:r>
            <a:r>
              <a:rPr lang="fr-FR" dirty="0"/>
              <a:t> a </a:t>
            </a:r>
            <a:r>
              <a:rPr lang="fr-FR" dirty="0" err="1"/>
              <a:t>thoughtful</a:t>
            </a:r>
            <a:r>
              <a:rPr lang="fr-FR" dirty="0"/>
              <a:t> </a:t>
            </a:r>
            <a:r>
              <a:rPr lang="fr-FR" dirty="0" err="1"/>
              <a:t>exercise</a:t>
            </a:r>
            <a:r>
              <a:rPr lang="fr-FR" baseline="0" dirty="0"/>
              <a:t> in </a:t>
            </a:r>
            <a:r>
              <a:rPr lang="fr-FR" baseline="0" dirty="0" err="1"/>
              <a:t>appreciating</a:t>
            </a:r>
            <a:r>
              <a:rPr lang="fr-FR" baseline="0" dirty="0"/>
              <a:t> the importance of data </a:t>
            </a:r>
            <a:r>
              <a:rPr lang="fr-FR" baseline="0" dirty="0" err="1"/>
              <a:t>viz</a:t>
            </a:r>
            <a:endParaRPr lang="fr-FR" baseline="0" dirty="0"/>
          </a:p>
          <a:p>
            <a:pPr marL="0" lvl="0" indent="0" algn="l" rtl="0">
              <a:spcBef>
                <a:spcPts val="0"/>
              </a:spcBef>
              <a:spcAft>
                <a:spcPts val="0"/>
              </a:spcAft>
              <a:buNone/>
            </a:pPr>
            <a:r>
              <a:rPr lang="fr-FR" dirty="0"/>
              <a:t>This </a:t>
            </a:r>
            <a:r>
              <a:rPr lang="fr-FR" dirty="0" err="1"/>
              <a:t>teach</a:t>
            </a:r>
            <a:r>
              <a:rPr lang="fr-FR" dirty="0"/>
              <a:t> us the importance of visualisation data </a:t>
            </a:r>
            <a:r>
              <a:rPr lang="fr-FR" dirty="0" err="1"/>
              <a:t>instead</a:t>
            </a:r>
            <a:r>
              <a:rPr lang="fr-FR" dirty="0"/>
              <a:t> of </a:t>
            </a:r>
            <a:r>
              <a:rPr lang="fr-FR" dirty="0" err="1"/>
              <a:t>relying</a:t>
            </a:r>
            <a:r>
              <a:rPr lang="fr-FR" dirty="0"/>
              <a:t> </a:t>
            </a:r>
            <a:r>
              <a:rPr lang="fr-FR" dirty="0" err="1"/>
              <a:t>sollely</a:t>
            </a:r>
            <a:r>
              <a:rPr lang="fr-FR" dirty="0"/>
              <a:t> on </a:t>
            </a:r>
            <a:r>
              <a:rPr lang="fr-FR" dirty="0" err="1"/>
              <a:t>summary</a:t>
            </a:r>
            <a:r>
              <a:rPr lang="fr-FR" dirty="0"/>
              <a:t> </a:t>
            </a:r>
            <a:r>
              <a:rPr lang="fr-FR" dirty="0" err="1"/>
              <a:t>statistics</a:t>
            </a:r>
            <a:r>
              <a:rPr lang="fr-FR" dirty="0"/>
              <a:t> </a:t>
            </a:r>
            <a:r>
              <a:rPr lang="fr-FR" dirty="0" err="1"/>
              <a:t>when</a:t>
            </a:r>
            <a:r>
              <a:rPr lang="fr-FR" dirty="0"/>
              <a:t> </a:t>
            </a:r>
            <a:r>
              <a:rPr lang="fr-FR" dirty="0" err="1"/>
              <a:t>exploring</a:t>
            </a:r>
            <a:r>
              <a:rPr lang="fr-FR" dirty="0"/>
              <a:t> data</a:t>
            </a:r>
          </a:p>
          <a:p>
            <a:pPr marL="0" lvl="0" indent="0" algn="l" rtl="0">
              <a:spcBef>
                <a:spcPts val="0"/>
              </a:spcBef>
              <a:spcAft>
                <a:spcPts val="0"/>
              </a:spcAft>
              <a:buNone/>
            </a:pPr>
            <a:r>
              <a:rPr lang="en-GB" b="0" i="0" u="none" strike="noStrike" dirty="0">
                <a:solidFill>
                  <a:srgbClr val="585C7B"/>
                </a:solidFill>
                <a:effectLst/>
                <a:latin typeface="Manrope"/>
              </a:rPr>
              <a:t>Visualizing data can also help us identify errors or inconsistencies in our data. For example, if we see a scatterplot with a perfect linear relationship, this might indicate that the data is too good to be true and needs to be double-checked.</a:t>
            </a:r>
            <a:endParaRPr lang="fr-FR" b="0" i="0" u="none" strike="noStrike" dirty="0">
              <a:solidFill>
                <a:srgbClr val="585C7B"/>
              </a:solidFill>
              <a:effectLst/>
              <a:latin typeface="Manrope"/>
            </a:endParaRPr>
          </a:p>
          <a:p>
            <a:pPr marL="0" lvl="0" indent="0" algn="l" rtl="0">
              <a:spcBef>
                <a:spcPts val="0"/>
              </a:spcBef>
              <a:spcAft>
                <a:spcPts val="0"/>
              </a:spcAft>
              <a:buNone/>
            </a:pPr>
            <a:r>
              <a:rPr lang="en-GB" b="0" i="0" u="none" strike="noStrike" dirty="0">
                <a:solidFill>
                  <a:srgbClr val="585C7B"/>
                </a:solidFill>
                <a:effectLst/>
                <a:latin typeface="Manrope"/>
              </a:rPr>
              <a:t>Understanding the importance of visualizing data can help us make better decisions and avoid making incorrect assumptions based on summary statistics alone. So next time you’re </a:t>
            </a:r>
            <a:r>
              <a:rPr lang="en-GB" b="0" i="0" u="none" strike="noStrike" dirty="0" err="1">
                <a:solidFill>
                  <a:srgbClr val="585C7B"/>
                </a:solidFill>
                <a:effectLst/>
                <a:latin typeface="Manrope"/>
              </a:rPr>
              <a:t>analyzing</a:t>
            </a:r>
            <a:r>
              <a:rPr lang="en-GB" b="0" i="0" u="none" strike="noStrike" dirty="0">
                <a:solidFill>
                  <a:srgbClr val="585C7B"/>
                </a:solidFill>
                <a:effectLst/>
                <a:latin typeface="Manrope"/>
              </a:rPr>
              <a:t> data, think like an artist and create a visualization to see the patterns in your data</a:t>
            </a:r>
            <a:endParaRPr dirty="0"/>
          </a:p>
        </p:txBody>
      </p:sp>
    </p:spTree>
    <p:extLst>
      <p:ext uri="{BB962C8B-B14F-4D97-AF65-F5344CB8AC3E}">
        <p14:creationId xmlns:p14="http://schemas.microsoft.com/office/powerpoint/2010/main" val="1209877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34124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61597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4279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23895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5991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44985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69895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71965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22005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9720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48915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82088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33503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00881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09115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76473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546861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122805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10277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85424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33889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876982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21229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216546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762616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389818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96702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589897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8ba1d5843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8ba1d584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a16="http://schemas.microsoft.com/office/drawing/2014/main" id="{474ADD1D-18AD-2F30-3FBF-18DD344A702C}"/>
            </a:ext>
          </a:extLst>
        </p:cNvPr>
        <p:cNvGrpSpPr/>
        <p:nvPr/>
      </p:nvGrpSpPr>
      <p:grpSpPr>
        <a:xfrm>
          <a:off x="0" y="0"/>
          <a:ext cx="0" cy="0"/>
          <a:chOff x="0" y="0"/>
          <a:chExt cx="0" cy="0"/>
        </a:xfrm>
      </p:grpSpPr>
      <p:sp>
        <p:nvSpPr>
          <p:cNvPr id="59" name="Google Shape;59;g8b75ac6aae_1_78:notes">
            <a:extLst>
              <a:ext uri="{FF2B5EF4-FFF2-40B4-BE49-F238E27FC236}">
                <a16:creationId xmlns:a16="http://schemas.microsoft.com/office/drawing/2014/main" id="{A170C998-5F98-CF4E-B934-91704AF1D8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a:extLst>
              <a:ext uri="{FF2B5EF4-FFF2-40B4-BE49-F238E27FC236}">
                <a16:creationId xmlns:a16="http://schemas.microsoft.com/office/drawing/2014/main" id="{0C27DEF7-5E40-2302-5A22-0D82262880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Hungarian physician and scientist of German descent who was an early pioneer of </a:t>
            </a:r>
            <a:r>
              <a:rPr lang="en-US" dirty="0">
                <a:hlinkClick r:id="rId3" tooltip="Antiseptic"/>
              </a:rPr>
              <a:t>antiseptic</a:t>
            </a:r>
            <a:r>
              <a:rPr lang="en-US" dirty="0"/>
              <a:t> procedures and was described as the "</a:t>
            </a:r>
            <a:r>
              <a:rPr lang="en-US" dirty="0" err="1"/>
              <a:t>saviour</a:t>
            </a:r>
            <a:r>
              <a:rPr lang="en-US" dirty="0"/>
              <a:t> of mothers".</a:t>
            </a:r>
            <a:r>
              <a:rPr lang="en-US" baseline="30000" dirty="0">
                <a:hlinkClick r:id="rId4"/>
              </a:rPr>
              <a:t>[2]</a:t>
            </a:r>
            <a:r>
              <a:rPr lang="en-US" dirty="0"/>
              <a:t> </a:t>
            </a:r>
            <a:r>
              <a:rPr lang="en-US" dirty="0">
                <a:hlinkClick r:id="rId5" tooltip="Postpartum infections"/>
              </a:rPr>
              <a:t>Postpartum infection</a:t>
            </a:r>
            <a:r>
              <a:rPr lang="en-US" dirty="0"/>
              <a:t>, also known as puerperal fever or childbed fever, consists of any bacterial infection of the reproductive tract following birth and in the 19th century was common and often fatal.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 Healthy pregnant women would die shortly within a day or two of childbirth.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2. At the time there was no notion of germ theory or infections. So things like bad air, overcrowding, cold temps, and delivery methods were suspected. After another doctor at the clinic died shortly after receiving a minor injury when conducting an autopsy Semmelweis did the post-mortem examination and noticed the it had a strong similarity in the pathology.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It was common at that time for doctors to perform autopsies in the morning, then spend the rest of the day working with patients.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 This low rate continued for the next several years, with some months have no fatalities for childbed fever.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4. Germ theory was still a few decades off… Mid 1860’s when Louis Pasture proposed Germ Theory.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5. The doctor’s could not accept that they were the cause of the problem. Voltaire once said “It is dangerous to be right in the matter on which the established authorities are wrong.”</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0805358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a16="http://schemas.microsoft.com/office/drawing/2014/main" id="{F851D270-7AB3-D3C6-1EE6-AEA037C4B29D}"/>
            </a:ext>
          </a:extLst>
        </p:cNvPr>
        <p:cNvGrpSpPr/>
        <p:nvPr/>
      </p:nvGrpSpPr>
      <p:grpSpPr>
        <a:xfrm>
          <a:off x="0" y="0"/>
          <a:ext cx="0" cy="0"/>
          <a:chOff x="0" y="0"/>
          <a:chExt cx="0" cy="0"/>
        </a:xfrm>
      </p:grpSpPr>
      <p:sp>
        <p:nvSpPr>
          <p:cNvPr id="59" name="Google Shape;59;g8b75ac6aae_1_78:notes">
            <a:extLst>
              <a:ext uri="{FF2B5EF4-FFF2-40B4-BE49-F238E27FC236}">
                <a16:creationId xmlns:a16="http://schemas.microsoft.com/office/drawing/2014/main" id="{6D5863ED-5EE3-8D54-FB66-87133AF6B5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a:extLst>
              <a:ext uri="{FF2B5EF4-FFF2-40B4-BE49-F238E27FC236}">
                <a16:creationId xmlns:a16="http://schemas.microsoft.com/office/drawing/2014/main" id="{C9DD3D77-8D85-3DB3-0E06-A7D6AE71FD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If he had introduced the issue by telling the story of Sophie a poor, but healthy, mother that showed up to the Vienna hospital expecting to return home with her third, but instead was in the clinics mortuary as a reminder of the high cost of childbed fever. Hindsight makes it easy to criticize mistakes from 150 years ago, but could have the right visualization and storytelling saved thousands of mothers between his observation and the introduction of germ theory?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 tell this story, to emphasize the importance of two things </a:t>
            </a:r>
          </a:p>
          <a:p>
            <a:pPr marL="0" lvl="0" indent="0" algn="l" rtl="0">
              <a:spcBef>
                <a:spcPts val="0"/>
              </a:spcBef>
              <a:spcAft>
                <a:spcPts val="0"/>
              </a:spcAft>
              <a:buNone/>
            </a:pPr>
            <a:endParaRPr lang="en-US" dirty="0"/>
          </a:p>
          <a:p>
            <a:pPr marL="228600" lvl="0" indent="-228600" algn="l" rtl="0">
              <a:spcBef>
                <a:spcPts val="0"/>
              </a:spcBef>
              <a:spcAft>
                <a:spcPts val="0"/>
              </a:spcAft>
              <a:buAutoNum type="arabicPeriod"/>
            </a:pPr>
            <a:r>
              <a:rPr lang="en-US" dirty="0"/>
              <a:t>visualization which we will spend the rest of the day talking about.</a:t>
            </a:r>
          </a:p>
          <a:p>
            <a:pPr marL="228600" lvl="0" indent="-228600" algn="l" rtl="0">
              <a:spcBef>
                <a:spcPts val="0"/>
              </a:spcBef>
              <a:spcAft>
                <a:spcPts val="0"/>
              </a:spcAft>
              <a:buAutoNum type="arabicPeriod"/>
            </a:pPr>
            <a:r>
              <a:rPr lang="en-US" dirty="0"/>
              <a:t>The importance for storytelling… the data tells you the observer a story (this is often times better seen when visualized), but it is the story you tell with the data you collect. </a:t>
            </a:r>
          </a:p>
        </p:txBody>
      </p:sp>
    </p:spTree>
    <p:extLst>
      <p:ext uri="{BB962C8B-B14F-4D97-AF65-F5344CB8AC3E}">
        <p14:creationId xmlns:p14="http://schemas.microsoft.com/office/powerpoint/2010/main" val="3564436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Font typeface="+mj-lt"/>
              <a:buAutoNum type="arabicPeriod"/>
            </a:pPr>
            <a:r>
              <a:rPr lang="en-US" sz="1100" b="0" i="0" u="none" strike="noStrike" cap="none" dirty="0">
                <a:solidFill>
                  <a:srgbClr val="000000"/>
                </a:solidFill>
                <a:effectLst/>
                <a:latin typeface="Arial"/>
                <a:ea typeface="Arial"/>
                <a:cs typeface="Arial"/>
                <a:sym typeface="Arial"/>
              </a:rPr>
              <a:t>In a way, data visualization is the mapping between the original data and graphic elements that determine how the attributes of these elements vary</a:t>
            </a:r>
            <a:endParaRPr dirty="0"/>
          </a:p>
        </p:txBody>
      </p:sp>
    </p:spTree>
    <p:extLst>
      <p:ext uri="{BB962C8B-B14F-4D97-AF65-F5344CB8AC3E}">
        <p14:creationId xmlns:p14="http://schemas.microsoft.com/office/powerpoint/2010/main" val="2635293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b75ac6aae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b75ac6aae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If we can see it, our brains can internalize and reflect on it. This is why it’s much easier and more effective to make sense of a chart and see trends than to read a massive document that would take a lot of time and focus to rationalize</a:t>
            </a:r>
            <a:endParaRPr dirty="0"/>
          </a:p>
        </p:txBody>
      </p:sp>
    </p:spTree>
    <p:extLst>
      <p:ext uri="{BB962C8B-B14F-4D97-AF65-F5344CB8AC3E}">
        <p14:creationId xmlns:p14="http://schemas.microsoft.com/office/powerpoint/2010/main" val="382645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hyperlink" Target="https://en.wikipedia.org/wiki/Anscombe's_quartet"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hyperlink" Target="https://en.wikipedia.org/wiki/Anscombe's_quartet"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2.png"/><Relationship Id="rId9"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26.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30.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31.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3.xml"/><Relationship Id="rId5" Type="http://schemas.openxmlformats.org/officeDocument/2006/relationships/image" Target="../media/image32.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image" Target="../media/image3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en.wikipedia.org/wiki/Anscombe's_quartet"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hyperlink" Target="https://en.wikipedia.org/wiki/Descriptive_statistics" TargetMode="Externa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34.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35.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3.xml"/><Relationship Id="rId5" Type="http://schemas.openxmlformats.org/officeDocument/2006/relationships/image" Target="../media/image36.png"/><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37.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38.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3.xml"/><Relationship Id="rId5" Type="http://schemas.openxmlformats.org/officeDocument/2006/relationships/image" Target="../media/image39.pn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3.xml"/><Relationship Id="rId5" Type="http://schemas.openxmlformats.org/officeDocument/2006/relationships/image" Target="../media/image40.png"/><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hyperlink" Target="http://www.cookbook-r.com/Graphs/Colors_(ggplot2)/#a-colorblind-friendly-palette" TargetMode="External"/><Relationship Id="rId5" Type="http://schemas.openxmlformats.org/officeDocument/2006/relationships/image" Target="../media/image41.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3.xml"/><Relationship Id="rId5" Type="http://schemas.openxmlformats.org/officeDocument/2006/relationships/image" Target="../media/image42.png"/><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3.xml"/><Relationship Id="rId5" Type="http://schemas.openxmlformats.org/officeDocument/2006/relationships/image" Target="../media/image4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3.xml"/><Relationship Id="rId5" Type="http://schemas.openxmlformats.org/officeDocument/2006/relationships/image" Target="../media/image44.png"/><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3.xml"/><Relationship Id="rId5" Type="http://schemas.openxmlformats.org/officeDocument/2006/relationships/image" Target="../media/image45.png"/><Relationship Id="rId4" Type="http://schemas.openxmlformats.org/officeDocument/2006/relationships/image" Target="../media/image2.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3.xml"/><Relationship Id="rId5" Type="http://schemas.openxmlformats.org/officeDocument/2006/relationships/image" Target="../media/image46.png"/><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3.xml"/><Relationship Id="rId5" Type="http://schemas.openxmlformats.org/officeDocument/2006/relationships/image" Target="../media/image46.png"/><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3.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2.png"/></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3.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2.png"/></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3.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2.png"/></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3.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2.png"/></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9.xml"/><Relationship Id="rId1" Type="http://schemas.openxmlformats.org/officeDocument/2006/relationships/slideLayout" Target="../slideLayouts/slideLayout3.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png"/><Relationship Id="rId7" Type="http://schemas.openxmlformats.org/officeDocument/2006/relationships/diagramQuickStyle" Target="../diagrams/quickStyle1.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2.png"/><Relationship Id="rId9" Type="http://schemas.microsoft.com/office/2007/relationships/diagramDrawing" Target="../diagrams/drawing1.xml"/></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3.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2.png"/></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3.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2.png"/></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3.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2.png"/></Relationships>
</file>

<file path=ppt/slides/_rels/slide5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0.png"/><Relationship Id="rId2" Type="http://schemas.openxmlformats.org/officeDocument/2006/relationships/notesSlide" Target="../notesSlides/notesSlide53.xml"/><Relationship Id="rId1" Type="http://schemas.openxmlformats.org/officeDocument/2006/relationships/slideLayout" Target="../slideLayouts/slideLayout3.xml"/><Relationship Id="rId6" Type="http://schemas.openxmlformats.org/officeDocument/2006/relationships/image" Target="../media/image49.jpeg"/><Relationship Id="rId5" Type="http://schemas.openxmlformats.org/officeDocument/2006/relationships/image" Target="../media/image48.png"/><Relationship Id="rId4" Type="http://schemas.openxmlformats.org/officeDocument/2006/relationships/image" Target="../media/image2.png"/></Relationships>
</file>

<file path=ppt/slides/_rels/slide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5.xml"/><Relationship Id="rId1" Type="http://schemas.openxmlformats.org/officeDocument/2006/relationships/slideLayout" Target="../slideLayouts/slideLayout3.xml"/><Relationship Id="rId5" Type="http://schemas.openxmlformats.org/officeDocument/2006/relationships/image" Target="../media/image51.png"/><Relationship Id="rId4" Type="http://schemas.openxmlformats.org/officeDocument/2006/relationships/image" Target="../media/image2.png"/></Relationships>
</file>

<file path=ppt/slides/_rels/slide5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7.xml"/><Relationship Id="rId1" Type="http://schemas.openxmlformats.org/officeDocument/2006/relationships/slideLayout" Target="../slideLayouts/slideLayout3.xml"/><Relationship Id="rId5" Type="http://schemas.openxmlformats.org/officeDocument/2006/relationships/image" Target="../media/image52.png"/><Relationship Id="rId4" Type="http://schemas.openxmlformats.org/officeDocument/2006/relationships/image" Target="../media/image2.png"/></Relationships>
</file>

<file path=ppt/slides/_rels/slide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sp>
        <p:nvSpPr>
          <p:cNvPr id="66" name="Google Shape;66;p14"/>
          <p:cNvSpPr txBox="1"/>
          <p:nvPr/>
        </p:nvSpPr>
        <p:spPr>
          <a:xfrm>
            <a:off x="55550" y="4695450"/>
            <a:ext cx="9144000" cy="324600"/>
          </a:xfrm>
          <a:prstGeom prst="rect">
            <a:avLst/>
          </a:prstGeom>
          <a:noFill/>
          <a:ln>
            <a:noFill/>
          </a:ln>
        </p:spPr>
        <p:txBody>
          <a:bodyPr spcFirstLastPara="1" wrap="square" lIns="91425" tIns="91425" rIns="91425" bIns="91425" anchor="t" anchorCtr="0">
            <a:noAutofit/>
          </a:bodyPr>
          <a:lstStyle/>
          <a:p>
            <a:pPr lvl="0" algn="r"/>
            <a:r>
              <a:rPr lang="en" dirty="0">
                <a:solidFill>
                  <a:srgbClr val="0070C0"/>
                </a:solidFill>
                <a:latin typeface="Calibri" panose="020F0502020204030204" pitchFamily="34" charset="0"/>
                <a:cs typeface="Calibri" panose="020F0502020204030204" pitchFamily="34" charset="0"/>
              </a:rPr>
              <a:t> Visualization – Trieste 2025</a:t>
            </a:r>
            <a:r>
              <a:rPr lang="en" dirty="0"/>
              <a:t>					         </a:t>
            </a:r>
            <a:endParaRPr dirty="0"/>
          </a:p>
        </p:txBody>
      </p:sp>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8" name="Google Shape;206;p35"/>
          <p:cNvSpPr txBox="1"/>
          <p:nvPr/>
        </p:nvSpPr>
        <p:spPr>
          <a:xfrm>
            <a:off x="461450" y="4225060"/>
            <a:ext cx="4073700" cy="36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sz="1200" u="sng" dirty="0">
                <a:solidFill>
                  <a:schemeClr val="hlink"/>
                </a:solidFill>
                <a:latin typeface="Raleway"/>
                <a:ea typeface="Raleway"/>
                <a:cs typeface="Raleway"/>
                <a:sym typeface="Raleway"/>
                <a:hlinkClick r:id="rId5"/>
              </a:rPr>
              <a:t>https://en.wikipedia.org/wiki/Anscombe%27s_quartet</a:t>
            </a:r>
            <a:endParaRPr sz="1200" dirty="0">
              <a:latin typeface="Raleway"/>
              <a:ea typeface="Raleway"/>
              <a:cs typeface="Raleway"/>
              <a:sym typeface="Raleway"/>
            </a:endParaRPr>
          </a:p>
        </p:txBody>
      </p:sp>
      <p:pic>
        <p:nvPicPr>
          <p:cNvPr id="10" name="Google Shape;205;p35"/>
          <p:cNvPicPr preferRelativeResize="0"/>
          <p:nvPr/>
        </p:nvPicPr>
        <p:blipFill rotWithShape="1">
          <a:blip r:embed="rId6">
            <a:alphaModFix/>
          </a:blip>
          <a:srcRect l="36809" r="7095" b="11174"/>
          <a:stretch/>
        </p:blipFill>
        <p:spPr>
          <a:xfrm>
            <a:off x="586887" y="171449"/>
            <a:ext cx="3499426" cy="4146349"/>
          </a:xfrm>
          <a:prstGeom prst="rect">
            <a:avLst/>
          </a:prstGeom>
          <a:noFill/>
          <a:ln>
            <a:noFill/>
          </a:ln>
        </p:spPr>
      </p:pic>
      <p:sp>
        <p:nvSpPr>
          <p:cNvPr id="2" name="TextBox 1"/>
          <p:cNvSpPr txBox="1"/>
          <p:nvPr/>
        </p:nvSpPr>
        <p:spPr>
          <a:xfrm>
            <a:off x="4460381" y="1505959"/>
            <a:ext cx="3984951" cy="1384995"/>
          </a:xfrm>
          <a:prstGeom prst="rect">
            <a:avLst/>
          </a:prstGeom>
          <a:noFill/>
        </p:spPr>
        <p:txBody>
          <a:bodyPr wrap="square" rtlCol="0">
            <a:spAutoFit/>
          </a:bodyPr>
          <a:lstStyle/>
          <a:p>
            <a:r>
              <a:rPr lang="en-US" b="1" u="sng" dirty="0">
                <a:solidFill>
                  <a:srgbClr val="00B050"/>
                </a:solidFill>
                <a:latin typeface="Calibri" panose="020F0502020204030204" pitchFamily="34" charset="0"/>
                <a:cs typeface="Calibri" panose="020F0502020204030204" pitchFamily="34" charset="0"/>
              </a:rPr>
              <a:t>Activity 1:</a:t>
            </a:r>
            <a:r>
              <a:rPr lang="en-US" dirty="0">
                <a:solidFill>
                  <a:schemeClr val="tx2">
                    <a:lumMod val="50000"/>
                  </a:schemeClr>
                </a:solidFill>
                <a:latin typeface="Calibri" panose="020F0502020204030204" pitchFamily="34" charset="0"/>
                <a:cs typeface="Calibri" panose="020F0502020204030204" pitchFamily="34" charset="0"/>
              </a:rPr>
              <a:t> Make a scatterplot for each data set</a:t>
            </a:r>
          </a:p>
          <a:p>
            <a:endParaRPr lang="en-US" dirty="0">
              <a:solidFill>
                <a:schemeClr val="tx2">
                  <a:lumMod val="50000"/>
                </a:schemeClr>
              </a:solidFill>
              <a:latin typeface="Calibri" panose="020F0502020204030204" pitchFamily="34" charset="0"/>
              <a:cs typeface="Calibri" panose="020F0502020204030204" pitchFamily="34" charset="0"/>
            </a:endParaRPr>
          </a:p>
          <a:p>
            <a:r>
              <a:rPr lang="en-US" b="1" u="sng" dirty="0">
                <a:solidFill>
                  <a:srgbClr val="00B050"/>
                </a:solidFill>
                <a:latin typeface="Calibri" panose="020F0502020204030204" pitchFamily="34" charset="0"/>
                <a:cs typeface="Calibri" panose="020F0502020204030204" pitchFamily="34" charset="0"/>
              </a:rPr>
              <a:t>Activity 2:</a:t>
            </a:r>
            <a:r>
              <a:rPr lang="en-US" dirty="0">
                <a:solidFill>
                  <a:schemeClr val="tx2">
                    <a:lumMod val="50000"/>
                  </a:schemeClr>
                </a:solidFill>
                <a:latin typeface="Calibri" panose="020F0502020204030204" pitchFamily="34" charset="0"/>
                <a:cs typeface="Calibri" panose="020F0502020204030204" pitchFamily="34" charset="0"/>
              </a:rPr>
              <a:t> Make some general statements about what is happening in each graph.</a:t>
            </a:r>
          </a:p>
          <a:p>
            <a:endParaRPr lang="en-US" dirty="0">
              <a:solidFill>
                <a:schemeClr val="tx2">
                  <a:lumMod val="50000"/>
                </a:schemeClr>
              </a:solidFill>
              <a:latin typeface="Calibri" panose="020F0502020204030204" pitchFamily="34" charset="0"/>
              <a:cs typeface="Calibri" panose="020F0502020204030204" pitchFamily="34" charset="0"/>
            </a:endParaRPr>
          </a:p>
          <a:p>
            <a:endParaRPr lang="en-US" dirty="0">
              <a:solidFill>
                <a:schemeClr val="tx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71391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The </a:t>
            </a:r>
            <a:r>
              <a:rPr lang="fr-FR" dirty="0" err="1">
                <a:solidFill>
                  <a:srgbClr val="0070C0"/>
                </a:solidFill>
                <a:latin typeface="Calibri" panose="020F0502020204030204" pitchFamily="34" charset="0"/>
                <a:cs typeface="Calibri" panose="020F0502020204030204" pitchFamily="34" charset="0"/>
              </a:rPr>
              <a:t>sense</a:t>
            </a:r>
            <a:r>
              <a:rPr lang="fr-FR" dirty="0">
                <a:solidFill>
                  <a:srgbClr val="0070C0"/>
                </a:solidFill>
                <a:latin typeface="Calibri" panose="020F0502020204030204" pitchFamily="34" charset="0"/>
                <a:cs typeface="Calibri" panose="020F0502020204030204" pitchFamily="34" charset="0"/>
              </a:rPr>
              <a:t> of </a:t>
            </a:r>
            <a:r>
              <a:rPr lang="fr-FR" dirty="0" err="1">
                <a:solidFill>
                  <a:srgbClr val="0070C0"/>
                </a:solidFill>
                <a:latin typeface="Calibri" panose="020F0502020204030204" pitchFamily="34" charset="0"/>
                <a:cs typeface="Calibri" panose="020F0502020204030204" pitchFamily="34" charset="0"/>
              </a:rPr>
              <a:t>sight</a:t>
            </a:r>
            <a:r>
              <a:rPr lang="fr-FR" dirty="0">
                <a:solidFill>
                  <a:srgbClr val="0070C0"/>
                </a:solidFill>
                <a:latin typeface="Calibri" panose="020F0502020204030204" pitchFamily="34" charset="0"/>
                <a:cs typeface="Calibri" panose="020F0502020204030204" pitchFamily="34" charset="0"/>
              </a:rPr>
              <a:t> </a:t>
            </a:r>
            <a:r>
              <a:rPr lang="fr-FR" dirty="0" err="1">
                <a:solidFill>
                  <a:srgbClr val="0070C0"/>
                </a:solidFill>
                <a:latin typeface="Calibri" panose="020F0502020204030204" pitchFamily="34" charset="0"/>
                <a:cs typeface="Calibri" panose="020F0502020204030204" pitchFamily="34" charset="0"/>
              </a:rPr>
              <a:t>is</a:t>
            </a:r>
            <a:r>
              <a:rPr lang="fr-FR" dirty="0">
                <a:solidFill>
                  <a:srgbClr val="0070C0"/>
                </a:solidFill>
                <a:latin typeface="Calibri" panose="020F0502020204030204" pitchFamily="34" charset="0"/>
                <a:cs typeface="Calibri" panose="020F0502020204030204" pitchFamily="34" charset="0"/>
              </a:rPr>
              <a:t> the </a:t>
            </a:r>
            <a:r>
              <a:rPr lang="fr-FR" dirty="0" err="1">
                <a:solidFill>
                  <a:srgbClr val="0070C0"/>
                </a:solidFill>
                <a:latin typeface="Calibri" panose="020F0502020204030204" pitchFamily="34" charset="0"/>
                <a:cs typeface="Calibri" panose="020F0502020204030204" pitchFamily="34" charset="0"/>
              </a:rPr>
              <a:t>most</a:t>
            </a:r>
            <a:r>
              <a:rPr lang="fr-FR" dirty="0">
                <a:solidFill>
                  <a:srgbClr val="0070C0"/>
                </a:solidFill>
                <a:latin typeface="Calibri" panose="020F0502020204030204" pitchFamily="34" charset="0"/>
                <a:cs typeface="Calibri" panose="020F0502020204030204" pitchFamily="34" charset="0"/>
              </a:rPr>
              <a:t> dominant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8" name="Google Shape;168;p30"/>
          <p:cNvPicPr preferRelativeResize="0"/>
          <p:nvPr/>
        </p:nvPicPr>
        <p:blipFill>
          <a:blip r:embed="rId5">
            <a:alphaModFix/>
          </a:blip>
          <a:stretch>
            <a:fillRect/>
          </a:stretch>
        </p:blipFill>
        <p:spPr>
          <a:xfrm>
            <a:off x="1421606" y="1245756"/>
            <a:ext cx="5651991" cy="3323119"/>
          </a:xfrm>
          <a:prstGeom prst="rect">
            <a:avLst/>
          </a:prstGeom>
          <a:noFill/>
          <a:ln>
            <a:noFill/>
          </a:ln>
        </p:spPr>
      </p:pic>
      <p:sp>
        <p:nvSpPr>
          <p:cNvPr id="2" name="Google Shape;66;p14">
            <a:extLst>
              <a:ext uri="{FF2B5EF4-FFF2-40B4-BE49-F238E27FC236}">
                <a16:creationId xmlns:a16="http://schemas.microsoft.com/office/drawing/2014/main" id="{EF81253E-E36C-AE3A-7A73-682CB4DBFC7A}"/>
              </a:ext>
            </a:extLst>
          </p:cNvPr>
          <p:cNvSpPr txBox="1"/>
          <p:nvPr/>
        </p:nvSpPr>
        <p:spPr>
          <a:xfrm>
            <a:off x="169068" y="4766404"/>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3197818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fr-FR" dirty="0">
                <a:solidFill>
                  <a:srgbClr val="0070C0"/>
                </a:solidFill>
                <a:latin typeface="Calibri" panose="020F0502020204030204" pitchFamily="34" charset="0"/>
                <a:cs typeface="Calibri" panose="020F0502020204030204" pitchFamily="34" charset="0"/>
              </a:rPr>
              <a:t>The </a:t>
            </a:r>
            <a:r>
              <a:rPr lang="fr-FR" dirty="0" err="1">
                <a:solidFill>
                  <a:srgbClr val="0070C0"/>
                </a:solidFill>
                <a:latin typeface="Calibri" panose="020F0502020204030204" pitchFamily="34" charset="0"/>
                <a:cs typeface="Calibri" panose="020F0502020204030204" pitchFamily="34" charset="0"/>
              </a:rPr>
              <a:t>sense</a:t>
            </a:r>
            <a:r>
              <a:rPr lang="fr-FR" dirty="0">
                <a:solidFill>
                  <a:srgbClr val="0070C0"/>
                </a:solidFill>
                <a:latin typeface="Calibri" panose="020F0502020204030204" pitchFamily="34" charset="0"/>
                <a:cs typeface="Calibri" panose="020F0502020204030204" pitchFamily="34" charset="0"/>
              </a:rPr>
              <a:t> of </a:t>
            </a:r>
            <a:r>
              <a:rPr lang="fr-FR" dirty="0" err="1">
                <a:solidFill>
                  <a:srgbClr val="0070C0"/>
                </a:solidFill>
                <a:latin typeface="Calibri" panose="020F0502020204030204" pitchFamily="34" charset="0"/>
                <a:cs typeface="Calibri" panose="020F0502020204030204" pitchFamily="34" charset="0"/>
              </a:rPr>
              <a:t>sight</a:t>
            </a:r>
            <a:r>
              <a:rPr lang="fr-FR" dirty="0">
                <a:solidFill>
                  <a:srgbClr val="0070C0"/>
                </a:solidFill>
                <a:latin typeface="Calibri" panose="020F0502020204030204" pitchFamily="34" charset="0"/>
                <a:cs typeface="Calibri" panose="020F0502020204030204" pitchFamily="34" charset="0"/>
              </a:rPr>
              <a:t> </a:t>
            </a:r>
            <a:r>
              <a:rPr lang="fr-FR" dirty="0" err="1">
                <a:solidFill>
                  <a:srgbClr val="0070C0"/>
                </a:solidFill>
                <a:latin typeface="Calibri" panose="020F0502020204030204" pitchFamily="34" charset="0"/>
                <a:cs typeface="Calibri" panose="020F0502020204030204" pitchFamily="34" charset="0"/>
              </a:rPr>
              <a:t>is</a:t>
            </a:r>
            <a:r>
              <a:rPr lang="fr-FR" dirty="0">
                <a:solidFill>
                  <a:srgbClr val="0070C0"/>
                </a:solidFill>
                <a:latin typeface="Calibri" panose="020F0502020204030204" pitchFamily="34" charset="0"/>
                <a:cs typeface="Calibri" panose="020F0502020204030204" pitchFamily="34" charset="0"/>
              </a:rPr>
              <a:t> the </a:t>
            </a:r>
            <a:r>
              <a:rPr lang="fr-FR" dirty="0" err="1">
                <a:solidFill>
                  <a:srgbClr val="0070C0"/>
                </a:solidFill>
                <a:latin typeface="Calibri" panose="020F0502020204030204" pitchFamily="34" charset="0"/>
                <a:cs typeface="Calibri" panose="020F0502020204030204" pitchFamily="34" charset="0"/>
              </a:rPr>
              <a:t>most</a:t>
            </a:r>
            <a:r>
              <a:rPr lang="fr-FR" dirty="0">
                <a:solidFill>
                  <a:srgbClr val="0070C0"/>
                </a:solidFill>
                <a:latin typeface="Calibri" panose="020F0502020204030204" pitchFamily="34" charset="0"/>
                <a:cs typeface="Calibri" panose="020F0502020204030204" pitchFamily="34" charset="0"/>
              </a:rPr>
              <a:t> dominant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16" name="Google Shape;174;p31"/>
          <p:cNvSpPr txBox="1"/>
          <p:nvPr/>
        </p:nvSpPr>
        <p:spPr>
          <a:xfrm>
            <a:off x="520310" y="2741506"/>
            <a:ext cx="1774356" cy="197071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4000" dirty="0">
                <a:latin typeface="Raleway"/>
                <a:ea typeface="Raleway"/>
                <a:cs typeface="Raleway"/>
                <a:sym typeface="Raleway"/>
              </a:rPr>
              <a:t>90%</a:t>
            </a:r>
            <a:endParaRPr sz="4000" dirty="0">
              <a:latin typeface="Raleway"/>
              <a:ea typeface="Raleway"/>
              <a:cs typeface="Raleway"/>
              <a:sym typeface="Raleway"/>
            </a:endParaRPr>
          </a:p>
          <a:p>
            <a:pPr marL="0" lvl="0" indent="0" algn="ctr" rtl="0">
              <a:spcBef>
                <a:spcPts val="0"/>
              </a:spcBef>
              <a:spcAft>
                <a:spcPts val="0"/>
              </a:spcAft>
              <a:buNone/>
            </a:pPr>
            <a:r>
              <a:rPr lang="fr" sz="1100" dirty="0">
                <a:latin typeface="Raleway"/>
                <a:ea typeface="Raleway"/>
                <a:cs typeface="Raleway"/>
                <a:sym typeface="Raleway"/>
              </a:rPr>
              <a:t>of information transmitted to the brain is </a:t>
            </a:r>
            <a:r>
              <a:rPr lang="fr" sz="1100" i="1" dirty="0">
                <a:solidFill>
                  <a:srgbClr val="1155CC"/>
                </a:solidFill>
                <a:latin typeface="Raleway"/>
                <a:ea typeface="Raleway"/>
                <a:cs typeface="Raleway"/>
                <a:sym typeface="Raleway"/>
              </a:rPr>
              <a:t>visual</a:t>
            </a:r>
            <a:endParaRPr sz="1100" i="1" dirty="0">
              <a:solidFill>
                <a:srgbClr val="1155CC"/>
              </a:solidFill>
              <a:latin typeface="Raleway"/>
              <a:ea typeface="Raleway"/>
              <a:cs typeface="Raleway"/>
              <a:sym typeface="Raleway"/>
            </a:endParaRPr>
          </a:p>
          <a:p>
            <a:pPr marL="0" lvl="0" indent="0" algn="ctr" rtl="0">
              <a:spcBef>
                <a:spcPts val="0"/>
              </a:spcBef>
              <a:spcAft>
                <a:spcPts val="0"/>
              </a:spcAft>
              <a:buNone/>
            </a:pPr>
            <a:endParaRPr sz="1100" dirty="0">
              <a:latin typeface="Raleway"/>
              <a:ea typeface="Raleway"/>
              <a:cs typeface="Raleway"/>
              <a:sym typeface="Raleway"/>
            </a:endParaRPr>
          </a:p>
          <a:p>
            <a:pPr marL="0" lvl="0" indent="0" algn="ctr" rtl="0">
              <a:spcBef>
                <a:spcPts val="0"/>
              </a:spcBef>
              <a:spcAft>
                <a:spcPts val="0"/>
              </a:spcAft>
              <a:buNone/>
            </a:pPr>
            <a:r>
              <a:rPr lang="fr" sz="1050" dirty="0">
                <a:latin typeface="Raleway"/>
                <a:ea typeface="Raleway"/>
                <a:cs typeface="Raleway"/>
                <a:sym typeface="Raleway"/>
              </a:rPr>
              <a:t>(sources: 3MCorporation and Zabisco ) </a:t>
            </a:r>
            <a:endParaRPr sz="1050" dirty="0">
              <a:latin typeface="Raleway"/>
              <a:ea typeface="Raleway"/>
              <a:cs typeface="Raleway"/>
              <a:sym typeface="Raleway"/>
            </a:endParaRPr>
          </a:p>
        </p:txBody>
      </p:sp>
      <p:pic>
        <p:nvPicPr>
          <p:cNvPr id="17" name="Google Shape;175;p31"/>
          <p:cNvPicPr preferRelativeResize="0"/>
          <p:nvPr/>
        </p:nvPicPr>
        <p:blipFill rotWithShape="1">
          <a:blip r:embed="rId5">
            <a:alphaModFix/>
          </a:blip>
          <a:srcRect b="22027"/>
          <a:stretch/>
        </p:blipFill>
        <p:spPr>
          <a:xfrm>
            <a:off x="603660" y="1162773"/>
            <a:ext cx="1774356" cy="1669112"/>
          </a:xfrm>
          <a:prstGeom prst="rect">
            <a:avLst/>
          </a:prstGeom>
          <a:noFill/>
          <a:ln>
            <a:noFill/>
          </a:ln>
        </p:spPr>
      </p:pic>
      <p:sp>
        <p:nvSpPr>
          <p:cNvPr id="18" name="Google Shape;176;p31"/>
          <p:cNvSpPr txBox="1"/>
          <p:nvPr/>
        </p:nvSpPr>
        <p:spPr>
          <a:xfrm>
            <a:off x="3406560" y="2747073"/>
            <a:ext cx="1774356" cy="197071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4000" dirty="0">
                <a:latin typeface="Raleway"/>
                <a:ea typeface="Raleway"/>
                <a:cs typeface="Raleway"/>
                <a:sym typeface="Raleway"/>
              </a:rPr>
              <a:t>40%</a:t>
            </a:r>
            <a:endParaRPr sz="4000" dirty="0">
              <a:latin typeface="Raleway"/>
              <a:ea typeface="Raleway"/>
              <a:cs typeface="Raleway"/>
              <a:sym typeface="Raleway"/>
            </a:endParaRPr>
          </a:p>
          <a:p>
            <a:pPr marL="0" lvl="0" indent="0" algn="ctr" rtl="0">
              <a:spcBef>
                <a:spcPts val="0"/>
              </a:spcBef>
              <a:spcAft>
                <a:spcPts val="0"/>
              </a:spcAft>
              <a:buNone/>
            </a:pPr>
            <a:r>
              <a:rPr lang="fr" sz="1100" dirty="0">
                <a:latin typeface="Raleway"/>
                <a:ea typeface="Raleway"/>
                <a:cs typeface="Raleway"/>
                <a:sym typeface="Raleway"/>
              </a:rPr>
              <a:t>of people will respond better to </a:t>
            </a:r>
            <a:r>
              <a:rPr lang="fr" sz="1100" i="1" dirty="0">
                <a:solidFill>
                  <a:srgbClr val="38761D"/>
                </a:solidFill>
                <a:latin typeface="Raleway"/>
                <a:ea typeface="Raleway"/>
                <a:cs typeface="Raleway"/>
                <a:sym typeface="Raleway"/>
              </a:rPr>
              <a:t>visual information</a:t>
            </a:r>
            <a:r>
              <a:rPr lang="fr" sz="1100" dirty="0">
                <a:latin typeface="Raleway"/>
                <a:ea typeface="Raleway"/>
                <a:cs typeface="Raleway"/>
                <a:sym typeface="Raleway"/>
              </a:rPr>
              <a:t> than to plain text</a:t>
            </a:r>
            <a:endParaRPr sz="1100" dirty="0">
              <a:latin typeface="Raleway"/>
              <a:ea typeface="Raleway"/>
              <a:cs typeface="Raleway"/>
              <a:sym typeface="Raleway"/>
            </a:endParaRPr>
          </a:p>
          <a:p>
            <a:pPr marL="0" lvl="0" indent="0" algn="ctr" rtl="0">
              <a:spcBef>
                <a:spcPts val="0"/>
              </a:spcBef>
              <a:spcAft>
                <a:spcPts val="0"/>
              </a:spcAft>
              <a:buNone/>
            </a:pPr>
            <a:endParaRPr sz="1100" dirty="0">
              <a:latin typeface="Raleway"/>
              <a:ea typeface="Raleway"/>
              <a:cs typeface="Raleway"/>
              <a:sym typeface="Raleway"/>
            </a:endParaRPr>
          </a:p>
          <a:p>
            <a:pPr marL="0" lvl="0" indent="0" algn="ctr" rtl="0">
              <a:spcBef>
                <a:spcPts val="0"/>
              </a:spcBef>
              <a:spcAft>
                <a:spcPts val="0"/>
              </a:spcAft>
              <a:buNone/>
            </a:pPr>
            <a:r>
              <a:rPr lang="fr" sz="1050" dirty="0">
                <a:latin typeface="Raleway"/>
                <a:ea typeface="Raleway"/>
                <a:cs typeface="Raleway"/>
                <a:sym typeface="Raleway"/>
              </a:rPr>
              <a:t>(source: Zabisco ) </a:t>
            </a:r>
            <a:endParaRPr sz="1050" dirty="0">
              <a:latin typeface="Raleway"/>
              <a:ea typeface="Raleway"/>
              <a:cs typeface="Raleway"/>
              <a:sym typeface="Raleway"/>
            </a:endParaRPr>
          </a:p>
        </p:txBody>
      </p:sp>
      <p:sp>
        <p:nvSpPr>
          <p:cNvPr id="19" name="Google Shape;177;p31"/>
          <p:cNvSpPr txBox="1"/>
          <p:nvPr/>
        </p:nvSpPr>
        <p:spPr>
          <a:xfrm>
            <a:off x="6519710" y="2740012"/>
            <a:ext cx="1774356" cy="185076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4000" dirty="0">
                <a:latin typeface="Raleway"/>
                <a:ea typeface="Raleway"/>
                <a:cs typeface="Raleway"/>
                <a:sym typeface="Raleway"/>
              </a:rPr>
              <a:t>96.7%</a:t>
            </a:r>
            <a:endParaRPr sz="4000" dirty="0">
              <a:latin typeface="Raleway"/>
              <a:ea typeface="Raleway"/>
              <a:cs typeface="Raleway"/>
              <a:sym typeface="Raleway"/>
            </a:endParaRPr>
          </a:p>
          <a:p>
            <a:pPr marL="0" lvl="0" indent="0" algn="ctr" rtl="0">
              <a:spcBef>
                <a:spcPts val="0"/>
              </a:spcBef>
              <a:spcAft>
                <a:spcPts val="0"/>
              </a:spcAft>
              <a:buNone/>
            </a:pPr>
            <a:r>
              <a:rPr lang="fr" sz="1100" dirty="0">
                <a:latin typeface="Raleway"/>
                <a:ea typeface="Raleway"/>
                <a:cs typeface="Raleway"/>
                <a:sym typeface="Raleway"/>
              </a:rPr>
              <a:t>believe than visual content engages best on social media</a:t>
            </a:r>
            <a:endParaRPr sz="1100" dirty="0">
              <a:latin typeface="Raleway"/>
              <a:ea typeface="Raleway"/>
              <a:cs typeface="Raleway"/>
              <a:sym typeface="Raleway"/>
            </a:endParaRPr>
          </a:p>
          <a:p>
            <a:pPr marL="0" lvl="0" indent="0" algn="ctr" rtl="0">
              <a:spcBef>
                <a:spcPts val="0"/>
              </a:spcBef>
              <a:spcAft>
                <a:spcPts val="0"/>
              </a:spcAft>
              <a:buNone/>
            </a:pPr>
            <a:endParaRPr sz="1100" dirty="0">
              <a:latin typeface="Raleway"/>
              <a:ea typeface="Raleway"/>
              <a:cs typeface="Raleway"/>
              <a:sym typeface="Raleway"/>
            </a:endParaRPr>
          </a:p>
          <a:p>
            <a:pPr marL="0" lvl="0" indent="0" algn="ctr" rtl="0">
              <a:spcBef>
                <a:spcPts val="0"/>
              </a:spcBef>
              <a:spcAft>
                <a:spcPts val="0"/>
              </a:spcAft>
              <a:buNone/>
            </a:pPr>
            <a:r>
              <a:rPr lang="fr" sz="1050" dirty="0">
                <a:latin typeface="Raleway"/>
                <a:ea typeface="Raleway"/>
                <a:cs typeface="Raleway"/>
                <a:sym typeface="Raleway"/>
              </a:rPr>
              <a:t>(source: Newburyport Mass ) </a:t>
            </a:r>
            <a:endParaRPr sz="1050" dirty="0">
              <a:latin typeface="Raleway"/>
              <a:ea typeface="Raleway"/>
              <a:cs typeface="Raleway"/>
              <a:sym typeface="Raleway"/>
            </a:endParaRPr>
          </a:p>
        </p:txBody>
      </p:sp>
      <p:pic>
        <p:nvPicPr>
          <p:cNvPr id="20" name="Google Shape;178;p31"/>
          <p:cNvPicPr preferRelativeResize="0"/>
          <p:nvPr/>
        </p:nvPicPr>
        <p:blipFill>
          <a:blip r:embed="rId6">
            <a:alphaModFix/>
          </a:blip>
          <a:stretch>
            <a:fillRect/>
          </a:stretch>
        </p:blipFill>
        <p:spPr>
          <a:xfrm>
            <a:off x="3399819" y="1106027"/>
            <a:ext cx="797114" cy="961683"/>
          </a:xfrm>
          <a:prstGeom prst="rect">
            <a:avLst/>
          </a:prstGeom>
          <a:noFill/>
          <a:ln>
            <a:noFill/>
          </a:ln>
        </p:spPr>
      </p:pic>
      <p:pic>
        <p:nvPicPr>
          <p:cNvPr id="21" name="Google Shape;179;p31"/>
          <p:cNvPicPr preferRelativeResize="0"/>
          <p:nvPr/>
        </p:nvPicPr>
        <p:blipFill>
          <a:blip r:embed="rId7">
            <a:alphaModFix/>
          </a:blip>
          <a:stretch>
            <a:fillRect/>
          </a:stretch>
        </p:blipFill>
        <p:spPr>
          <a:xfrm>
            <a:off x="4438644" y="1428127"/>
            <a:ext cx="797114" cy="961683"/>
          </a:xfrm>
          <a:prstGeom prst="rect">
            <a:avLst/>
          </a:prstGeom>
          <a:noFill/>
          <a:ln>
            <a:noFill/>
          </a:ln>
        </p:spPr>
      </p:pic>
      <p:pic>
        <p:nvPicPr>
          <p:cNvPr id="22" name="Google Shape;180;p31"/>
          <p:cNvPicPr preferRelativeResize="0"/>
          <p:nvPr/>
        </p:nvPicPr>
        <p:blipFill>
          <a:blip r:embed="rId7">
            <a:alphaModFix/>
          </a:blip>
          <a:stretch>
            <a:fillRect/>
          </a:stretch>
        </p:blipFill>
        <p:spPr>
          <a:xfrm>
            <a:off x="3324544" y="1870202"/>
            <a:ext cx="797114" cy="961683"/>
          </a:xfrm>
          <a:prstGeom prst="rect">
            <a:avLst/>
          </a:prstGeom>
          <a:noFill/>
          <a:ln>
            <a:noFill/>
          </a:ln>
        </p:spPr>
      </p:pic>
      <p:pic>
        <p:nvPicPr>
          <p:cNvPr id="23" name="Google Shape;181;p31"/>
          <p:cNvPicPr preferRelativeResize="0"/>
          <p:nvPr/>
        </p:nvPicPr>
        <p:blipFill>
          <a:blip r:embed="rId8">
            <a:alphaModFix/>
          </a:blip>
          <a:stretch>
            <a:fillRect/>
          </a:stretch>
        </p:blipFill>
        <p:spPr>
          <a:xfrm>
            <a:off x="6626818" y="1209956"/>
            <a:ext cx="1514851" cy="1566517"/>
          </a:xfrm>
          <a:prstGeom prst="rect">
            <a:avLst/>
          </a:prstGeom>
          <a:noFill/>
          <a:ln>
            <a:noFill/>
          </a:ln>
        </p:spPr>
      </p:pic>
      <p:sp>
        <p:nvSpPr>
          <p:cNvPr id="4" name="Google Shape;66;p14">
            <a:extLst>
              <a:ext uri="{FF2B5EF4-FFF2-40B4-BE49-F238E27FC236}">
                <a16:creationId xmlns:a16="http://schemas.microsoft.com/office/drawing/2014/main" id="{E0FD7D22-9433-07BF-1FA2-F2B4D1611389}"/>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8091294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Why</a:t>
            </a:r>
            <a:r>
              <a:rPr lang="fr-FR" dirty="0">
                <a:solidFill>
                  <a:srgbClr val="0070C0"/>
                </a:solidFill>
                <a:latin typeface="Calibri" panose="020F0502020204030204" pitchFamily="34" charset="0"/>
                <a:cs typeface="Calibri" panose="020F0502020204030204" pitchFamily="34" charset="0"/>
              </a:rPr>
              <a:t> data </a:t>
            </a:r>
            <a:r>
              <a:rPr lang="fr-FR" dirty="0" err="1">
                <a:solidFill>
                  <a:srgbClr val="0070C0"/>
                </a:solidFill>
                <a:latin typeface="Calibri" panose="020F0502020204030204" pitchFamily="34" charset="0"/>
                <a:cs typeface="Calibri" panose="020F0502020204030204" pitchFamily="34" charset="0"/>
              </a:rPr>
              <a:t>visualization</a:t>
            </a:r>
            <a:r>
              <a:rPr lang="fr-FR" dirty="0">
                <a:solidFill>
                  <a:srgbClr val="0070C0"/>
                </a:solidFill>
                <a:latin typeface="Calibri" panose="020F0502020204030204" pitchFamily="34" charset="0"/>
                <a:cs typeface="Calibri" panose="020F0502020204030204" pitchFamily="34" charset="0"/>
              </a:rPr>
              <a:t> </a:t>
            </a:r>
            <a:r>
              <a:rPr lang="fr-FR" dirty="0" err="1">
                <a:solidFill>
                  <a:srgbClr val="0070C0"/>
                </a:solidFill>
                <a:latin typeface="Calibri" panose="020F0502020204030204" pitchFamily="34" charset="0"/>
                <a:cs typeface="Calibri" panose="020F0502020204030204" pitchFamily="34" charset="0"/>
              </a:rPr>
              <a:t>is</a:t>
            </a:r>
            <a:r>
              <a:rPr lang="fr-FR" dirty="0">
                <a:solidFill>
                  <a:srgbClr val="0070C0"/>
                </a:solidFill>
                <a:latin typeface="Calibri" panose="020F0502020204030204" pitchFamily="34" charset="0"/>
                <a:cs typeface="Calibri" panose="020F0502020204030204" pitchFamily="34" charset="0"/>
              </a:rPr>
              <a:t> important?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405496" y="1195599"/>
            <a:ext cx="5341312" cy="2369880"/>
          </a:xfrm>
          <a:prstGeom prst="rect">
            <a:avLst/>
          </a:prstGeom>
          <a:noFill/>
        </p:spPr>
        <p:txBody>
          <a:bodyPr wrap="square" rtlCol="0">
            <a:spAutoFit/>
          </a:bodyPr>
          <a:lstStyle/>
          <a:p>
            <a:pPr lvl="1">
              <a:buClr>
                <a:srgbClr val="5FB44D"/>
              </a:buClr>
            </a:pPr>
            <a:r>
              <a:rPr lang="en-US" sz="1600" dirty="0">
                <a:solidFill>
                  <a:schemeClr val="tx2">
                    <a:lumMod val="50000"/>
                  </a:schemeClr>
                </a:solidFill>
                <a:latin typeface="Calibri" panose="020F0502020204030204" pitchFamily="34" charset="0"/>
                <a:cs typeface="Calibri" panose="020F0502020204030204" pitchFamily="34" charset="0"/>
              </a:rPr>
              <a:t>Data </a:t>
            </a:r>
            <a:r>
              <a:rPr lang="en-US" sz="1600" dirty="0" err="1">
                <a:solidFill>
                  <a:schemeClr val="tx2">
                    <a:lumMod val="50000"/>
                  </a:schemeClr>
                </a:solidFill>
                <a:latin typeface="Calibri" panose="020F0502020204030204" pitchFamily="34" charset="0"/>
                <a:cs typeface="Calibri" panose="020F0502020204030204" pitchFamily="34" charset="0"/>
              </a:rPr>
              <a:t>Viz</a:t>
            </a:r>
            <a:r>
              <a:rPr lang="en-US" sz="1600" dirty="0">
                <a:solidFill>
                  <a:schemeClr val="tx2">
                    <a:lumMod val="50000"/>
                  </a:schemeClr>
                </a:solidFill>
                <a:latin typeface="Calibri" panose="020F0502020204030204" pitchFamily="34" charset="0"/>
                <a:cs typeface="Calibri" panose="020F0502020204030204" pitchFamily="34" charset="0"/>
              </a:rPr>
              <a:t> is a form of storytelling with the purpose to help us make decisions based on data. </a:t>
            </a:r>
          </a:p>
          <a:p>
            <a:pPr lvl="1">
              <a:buClr>
                <a:srgbClr val="5FB44D"/>
              </a:buClr>
            </a:pPr>
            <a:endParaRPr lang="en-US" dirty="0">
              <a:solidFill>
                <a:schemeClr val="tx2">
                  <a:lumMod val="50000"/>
                </a:schemeClr>
              </a:solidFill>
              <a:latin typeface="Calibri" panose="020F0502020204030204" pitchFamily="34" charset="0"/>
              <a:cs typeface="Calibri" panose="020F0502020204030204" pitchFamily="34" charset="0"/>
            </a:endParaRPr>
          </a:p>
          <a:p>
            <a:pPr marL="538163" lvl="8"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Tracking sales</a:t>
            </a:r>
          </a:p>
          <a:p>
            <a:pPr marL="538163" lvl="4"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Identifying trends</a:t>
            </a:r>
          </a:p>
          <a:p>
            <a:pPr marL="538163" lvl="4"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Identifying changes</a:t>
            </a:r>
          </a:p>
          <a:p>
            <a:pPr marL="538163" lvl="4"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Monitoring goals</a:t>
            </a:r>
          </a:p>
          <a:p>
            <a:pPr marL="538163" lvl="4"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Monitoring results</a:t>
            </a:r>
          </a:p>
          <a:p>
            <a:pPr marL="538163" lvl="4"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Combining data</a:t>
            </a:r>
          </a:p>
          <a:p>
            <a:pPr marL="285750" lvl="1" indent="-285750">
              <a:buClr>
                <a:srgbClr val="5FB44D"/>
              </a:buClr>
              <a:buFont typeface="Wingdings" panose="05000000000000000000" pitchFamily="2" charset="2"/>
              <a:buChar char="§"/>
            </a:pPr>
            <a:endParaRPr lang="en-US" sz="1800" dirty="0"/>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1700" y="1633164"/>
            <a:ext cx="2819545" cy="1771741"/>
          </a:xfrm>
          <a:prstGeom prst="rect">
            <a:avLst/>
          </a:prstGeom>
        </p:spPr>
      </p:pic>
      <p:sp>
        <p:nvSpPr>
          <p:cNvPr id="4" name="Google Shape;66;p14">
            <a:extLst>
              <a:ext uri="{FF2B5EF4-FFF2-40B4-BE49-F238E27FC236}">
                <a16:creationId xmlns:a16="http://schemas.microsoft.com/office/drawing/2014/main" id="{3FB076E1-F0AA-7CB4-00E0-4876720CF1B9}"/>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364727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When</a:t>
            </a:r>
            <a:r>
              <a:rPr lang="fr-FR" dirty="0">
                <a:solidFill>
                  <a:srgbClr val="0070C0"/>
                </a:solidFill>
                <a:latin typeface="Calibri" panose="020F0502020204030204" pitchFamily="34" charset="0"/>
                <a:cs typeface="Calibri" panose="020F0502020204030204" pitchFamily="34" charset="0"/>
              </a:rPr>
              <a:t> to use </a:t>
            </a:r>
            <a:r>
              <a:rPr lang="fr-FR" dirty="0" err="1">
                <a:solidFill>
                  <a:srgbClr val="0070C0"/>
                </a:solidFill>
                <a:latin typeface="Calibri" panose="020F0502020204030204" pitchFamily="34" charset="0"/>
                <a:cs typeface="Calibri" panose="020F0502020204030204" pitchFamily="34" charset="0"/>
              </a:rPr>
              <a:t>it</a:t>
            </a:r>
            <a:r>
              <a:rPr lang="fr-FR" dirty="0">
                <a:solidFill>
                  <a:srgbClr val="0070C0"/>
                </a:solidFill>
                <a:latin typeface="Calibri" panose="020F0502020204030204" pitchFamily="34" charset="0"/>
                <a:cs typeface="Calibri" panose="020F0502020204030204" pitchFamily="34" charset="0"/>
              </a:rPr>
              <a: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2" name="Rectangle 1"/>
          <p:cNvSpPr/>
          <p:nvPr/>
        </p:nvSpPr>
        <p:spPr>
          <a:xfrm>
            <a:off x="550069" y="1195599"/>
            <a:ext cx="6307931" cy="2523768"/>
          </a:xfrm>
          <a:prstGeom prst="rect">
            <a:avLst/>
          </a:prstGeom>
        </p:spPr>
        <p:txBody>
          <a:bodyPr wrap="square">
            <a:spAutoFit/>
          </a:bodyPr>
          <a:lstStyle/>
          <a:p>
            <a:r>
              <a:rPr lang="fr-FR" sz="1600" dirty="0">
                <a:solidFill>
                  <a:schemeClr val="tx2">
                    <a:lumMod val="50000"/>
                  </a:schemeClr>
                </a:solidFill>
                <a:latin typeface="Calibri" panose="020F0502020204030204" pitchFamily="34" charset="0"/>
                <a:cs typeface="Calibri" panose="020F0502020204030204" pitchFamily="34" charset="0"/>
              </a:rPr>
              <a:t>Data </a:t>
            </a:r>
            <a:r>
              <a:rPr lang="fr-FR" sz="1600" dirty="0" err="1">
                <a:solidFill>
                  <a:schemeClr val="tx2">
                    <a:lumMod val="50000"/>
                  </a:schemeClr>
                </a:solidFill>
                <a:latin typeface="Calibri" panose="020F0502020204030204" pitchFamily="34" charset="0"/>
                <a:cs typeface="Calibri" panose="020F0502020204030204" pitchFamily="34" charset="0"/>
              </a:rPr>
              <a:t>Viz</a:t>
            </a:r>
            <a:r>
              <a:rPr lang="fr-FR" sz="1600" dirty="0">
                <a:solidFill>
                  <a:schemeClr val="tx2">
                    <a:lumMod val="50000"/>
                  </a:schemeClr>
                </a:solidFill>
                <a:latin typeface="Calibri" panose="020F0502020204030204" pitchFamily="34" charset="0"/>
                <a:cs typeface="Calibri" panose="020F0502020204030204" pitchFamily="34" charset="0"/>
              </a:rPr>
              <a:t> </a:t>
            </a:r>
            <a:r>
              <a:rPr lang="fr-FR" sz="1600" dirty="0" err="1">
                <a:solidFill>
                  <a:schemeClr val="tx2">
                    <a:lumMod val="50000"/>
                  </a:schemeClr>
                </a:solidFill>
                <a:latin typeface="Calibri" panose="020F0502020204030204" pitchFamily="34" charset="0"/>
                <a:cs typeface="Calibri" panose="020F0502020204030204" pitchFamily="34" charset="0"/>
              </a:rPr>
              <a:t>is</a:t>
            </a:r>
            <a:r>
              <a:rPr lang="fr-FR" sz="1600" dirty="0">
                <a:solidFill>
                  <a:schemeClr val="tx2">
                    <a:lumMod val="50000"/>
                  </a:schemeClr>
                </a:solidFill>
                <a:latin typeface="Calibri" panose="020F0502020204030204" pitchFamily="34" charset="0"/>
                <a:cs typeface="Calibri" panose="020F0502020204030204" pitchFamily="34" charset="0"/>
              </a:rPr>
              <a:t> </a:t>
            </a:r>
            <a:r>
              <a:rPr lang="fr-FR" sz="1600" dirty="0" err="1">
                <a:solidFill>
                  <a:schemeClr val="tx2">
                    <a:lumMod val="50000"/>
                  </a:schemeClr>
                </a:solidFill>
                <a:latin typeface="Calibri" panose="020F0502020204030204" pitchFamily="34" charset="0"/>
                <a:cs typeface="Calibri" panose="020F0502020204030204" pitchFamily="34" charset="0"/>
              </a:rPr>
              <a:t>suitable</a:t>
            </a:r>
            <a:r>
              <a:rPr lang="fr-FR" sz="1600" dirty="0">
                <a:solidFill>
                  <a:schemeClr val="tx2">
                    <a:lumMod val="50000"/>
                  </a:schemeClr>
                </a:solidFill>
                <a:latin typeface="Calibri" panose="020F0502020204030204" pitchFamily="34" charset="0"/>
                <a:cs typeface="Calibri" panose="020F0502020204030204" pitchFamily="34" charset="0"/>
              </a:rPr>
              <a:t> for:</a:t>
            </a:r>
          </a:p>
          <a:p>
            <a:endParaRPr lang="fr-FR" sz="1600" dirty="0">
              <a:solidFill>
                <a:schemeClr val="tx2">
                  <a:lumMod val="50000"/>
                </a:schemeClr>
              </a:solidFill>
              <a:latin typeface="Calibri" panose="020F0502020204030204" pitchFamily="34" charset="0"/>
              <a:cs typeface="Calibri" panose="020F0502020204030204" pitchFamily="34" charset="0"/>
            </a:endParaRPr>
          </a:p>
          <a:p>
            <a:pPr marL="623888" lvl="1" indent="-285750">
              <a:buClr>
                <a:srgbClr val="5FB44D"/>
              </a:buClr>
              <a:buFont typeface="Wingdings" panose="05000000000000000000" pitchFamily="2" charset="2"/>
              <a:buChar char="§"/>
            </a:pPr>
            <a:r>
              <a:rPr lang="fr-FR" dirty="0" err="1">
                <a:solidFill>
                  <a:schemeClr val="tx2">
                    <a:lumMod val="50000"/>
                  </a:schemeClr>
                </a:solidFill>
                <a:latin typeface="Calibri" panose="020F0502020204030204" pitchFamily="34" charset="0"/>
                <a:cs typeface="Calibri" panose="020F0502020204030204" pitchFamily="34" charset="0"/>
              </a:rPr>
              <a:t>Annual</a:t>
            </a:r>
            <a:r>
              <a:rPr lang="fr-FR" dirty="0">
                <a:solidFill>
                  <a:schemeClr val="tx2">
                    <a:lumMod val="50000"/>
                  </a:schemeClr>
                </a:solidFill>
                <a:latin typeface="Calibri" panose="020F0502020204030204" pitchFamily="34" charset="0"/>
                <a:cs typeface="Calibri" panose="020F0502020204030204" pitchFamily="34" charset="0"/>
              </a:rPr>
              <a:t> reports</a:t>
            </a:r>
          </a:p>
          <a:p>
            <a:pPr marL="623888" lvl="1" indent="-285750">
              <a:buClr>
                <a:srgbClr val="5FB44D"/>
              </a:buClr>
              <a:buFont typeface="Wingdings" panose="05000000000000000000" pitchFamily="2" charset="2"/>
              <a:buChar char="§"/>
            </a:pPr>
            <a:r>
              <a:rPr lang="fr-FR" dirty="0" err="1">
                <a:solidFill>
                  <a:schemeClr val="tx2">
                    <a:lumMod val="50000"/>
                  </a:schemeClr>
                </a:solidFill>
                <a:latin typeface="Calibri" panose="020F0502020204030204" pitchFamily="34" charset="0"/>
                <a:cs typeface="Calibri" panose="020F0502020204030204" pitchFamily="34" charset="0"/>
              </a:rPr>
              <a:t>Presentations</a:t>
            </a:r>
            <a:endParaRPr lang="fr-FR" dirty="0">
              <a:solidFill>
                <a:schemeClr val="tx2">
                  <a:lumMod val="50000"/>
                </a:schemeClr>
              </a:solidFill>
              <a:latin typeface="Calibri" panose="020F0502020204030204" pitchFamily="34" charset="0"/>
              <a:cs typeface="Calibri" panose="020F0502020204030204" pitchFamily="34" charset="0"/>
            </a:endParaRPr>
          </a:p>
          <a:p>
            <a:pPr marL="623888" lvl="1" indent="-285750">
              <a:buClr>
                <a:srgbClr val="5FB44D"/>
              </a:buClr>
              <a:buFont typeface="Wingdings" panose="05000000000000000000" pitchFamily="2" charset="2"/>
              <a:buChar char="§"/>
            </a:pPr>
            <a:r>
              <a:rPr lang="fr-FR" dirty="0">
                <a:solidFill>
                  <a:schemeClr val="tx2">
                    <a:lumMod val="50000"/>
                  </a:schemeClr>
                </a:solidFill>
                <a:latin typeface="Calibri" panose="020F0502020204030204" pitchFamily="34" charset="0"/>
                <a:cs typeface="Calibri" panose="020F0502020204030204" pitchFamily="34" charset="0"/>
              </a:rPr>
              <a:t>Social media </a:t>
            </a:r>
            <a:r>
              <a:rPr lang="fr-FR" dirty="0" err="1">
                <a:solidFill>
                  <a:schemeClr val="tx2">
                    <a:lumMod val="50000"/>
                  </a:schemeClr>
                </a:solidFill>
                <a:latin typeface="Calibri" panose="020F0502020204030204" pitchFamily="34" charset="0"/>
                <a:cs typeface="Calibri" panose="020F0502020204030204" pitchFamily="34" charset="0"/>
              </a:rPr>
              <a:t>micronarratives</a:t>
            </a:r>
            <a:endParaRPr lang="fr-FR" dirty="0">
              <a:solidFill>
                <a:schemeClr val="tx2">
                  <a:lumMod val="50000"/>
                </a:schemeClr>
              </a:solidFill>
              <a:latin typeface="Calibri" panose="020F0502020204030204" pitchFamily="34" charset="0"/>
              <a:cs typeface="Calibri" panose="020F0502020204030204" pitchFamily="34" charset="0"/>
            </a:endParaRPr>
          </a:p>
          <a:p>
            <a:pPr marL="623888" lvl="1" indent="-285750">
              <a:buClr>
                <a:srgbClr val="5FB44D"/>
              </a:buClr>
              <a:buFont typeface="Wingdings" panose="05000000000000000000" pitchFamily="2" charset="2"/>
              <a:buChar char="§"/>
            </a:pPr>
            <a:r>
              <a:rPr lang="fr-FR" dirty="0" err="1">
                <a:solidFill>
                  <a:schemeClr val="tx2">
                    <a:lumMod val="50000"/>
                  </a:schemeClr>
                </a:solidFill>
                <a:latin typeface="Calibri" panose="020F0502020204030204" pitchFamily="34" charset="0"/>
                <a:cs typeface="Calibri" panose="020F0502020204030204" pitchFamily="34" charset="0"/>
              </a:rPr>
              <a:t>Informational</a:t>
            </a:r>
            <a:r>
              <a:rPr lang="fr-FR" dirty="0">
                <a:solidFill>
                  <a:schemeClr val="tx2">
                    <a:lumMod val="50000"/>
                  </a:schemeClr>
                </a:solidFill>
                <a:latin typeface="Calibri" panose="020F0502020204030204" pitchFamily="34" charset="0"/>
                <a:cs typeface="Calibri" panose="020F0502020204030204" pitchFamily="34" charset="0"/>
              </a:rPr>
              <a:t> brochures</a:t>
            </a:r>
          </a:p>
          <a:p>
            <a:pPr marL="623888" lvl="1" indent="-285750">
              <a:buClr>
                <a:srgbClr val="5FB44D"/>
              </a:buClr>
              <a:buFont typeface="Wingdings" panose="05000000000000000000" pitchFamily="2" charset="2"/>
              <a:buChar char="§"/>
            </a:pPr>
            <a:r>
              <a:rPr lang="fr-FR" dirty="0" err="1">
                <a:solidFill>
                  <a:schemeClr val="tx2">
                    <a:lumMod val="50000"/>
                  </a:schemeClr>
                </a:solidFill>
                <a:latin typeface="Calibri" panose="020F0502020204030204" pitchFamily="34" charset="0"/>
                <a:cs typeface="Calibri" panose="020F0502020204030204" pitchFamily="34" charset="0"/>
              </a:rPr>
              <a:t>Research</a:t>
            </a:r>
            <a:endParaRPr lang="fr-FR" dirty="0">
              <a:solidFill>
                <a:schemeClr val="tx2">
                  <a:lumMod val="50000"/>
                </a:schemeClr>
              </a:solidFill>
              <a:latin typeface="Calibri" panose="020F0502020204030204" pitchFamily="34" charset="0"/>
              <a:cs typeface="Calibri" panose="020F0502020204030204" pitchFamily="34" charset="0"/>
            </a:endParaRPr>
          </a:p>
          <a:p>
            <a:pPr marL="623888" lvl="1" indent="-285750">
              <a:buClr>
                <a:srgbClr val="5FB44D"/>
              </a:buClr>
              <a:buFont typeface="Wingdings" panose="05000000000000000000" pitchFamily="2" charset="2"/>
              <a:buChar char="§"/>
            </a:pPr>
            <a:r>
              <a:rPr lang="fr-FR" dirty="0">
                <a:solidFill>
                  <a:schemeClr val="tx2">
                    <a:lumMod val="50000"/>
                  </a:schemeClr>
                </a:solidFill>
                <a:latin typeface="Calibri" panose="020F0502020204030204" pitchFamily="34" charset="0"/>
                <a:cs typeface="Calibri" panose="020F0502020204030204" pitchFamily="34" charset="0"/>
              </a:rPr>
              <a:t>Trend-</a:t>
            </a:r>
            <a:r>
              <a:rPr lang="fr-FR" dirty="0" err="1">
                <a:solidFill>
                  <a:schemeClr val="tx2">
                    <a:lumMod val="50000"/>
                  </a:schemeClr>
                </a:solidFill>
                <a:latin typeface="Calibri" panose="020F0502020204030204" pitchFamily="34" charset="0"/>
                <a:cs typeface="Calibri" panose="020F0502020204030204" pitchFamily="34" charset="0"/>
              </a:rPr>
              <a:t>trafficking</a:t>
            </a:r>
            <a:endParaRPr lang="fr-FR" dirty="0">
              <a:solidFill>
                <a:schemeClr val="tx2">
                  <a:lumMod val="50000"/>
                </a:schemeClr>
              </a:solidFill>
              <a:latin typeface="Calibri" panose="020F0502020204030204" pitchFamily="34" charset="0"/>
              <a:cs typeface="Calibri" panose="020F0502020204030204" pitchFamily="34" charset="0"/>
            </a:endParaRPr>
          </a:p>
          <a:p>
            <a:pPr marL="623888" lvl="1" indent="-285750">
              <a:buClr>
                <a:srgbClr val="5FB44D"/>
              </a:buClr>
              <a:buFont typeface="Wingdings" panose="05000000000000000000" pitchFamily="2" charset="2"/>
              <a:buChar char="§"/>
            </a:pPr>
            <a:r>
              <a:rPr lang="fr-FR" dirty="0" err="1">
                <a:solidFill>
                  <a:schemeClr val="tx2">
                    <a:lumMod val="50000"/>
                  </a:schemeClr>
                </a:solidFill>
                <a:latin typeface="Calibri" panose="020F0502020204030204" pitchFamily="34" charset="0"/>
                <a:cs typeface="Calibri" panose="020F0502020204030204" pitchFamily="34" charset="0"/>
              </a:rPr>
              <a:t>SciViz</a:t>
            </a:r>
            <a:endParaRPr lang="fr-FR" dirty="0">
              <a:solidFill>
                <a:schemeClr val="tx2">
                  <a:lumMod val="50000"/>
                </a:schemeClr>
              </a:solidFill>
              <a:latin typeface="Calibri" panose="020F0502020204030204" pitchFamily="34" charset="0"/>
              <a:cs typeface="Calibri" panose="020F0502020204030204" pitchFamily="34" charset="0"/>
            </a:endParaRPr>
          </a:p>
          <a:p>
            <a:pPr marL="623888" lvl="1" indent="-285750">
              <a:buClr>
                <a:srgbClr val="5FB44D"/>
              </a:buClr>
              <a:buFont typeface="Wingdings" panose="05000000000000000000" pitchFamily="2" charset="2"/>
              <a:buChar char="§"/>
            </a:pPr>
            <a:r>
              <a:rPr lang="fr-FR" dirty="0" err="1">
                <a:solidFill>
                  <a:schemeClr val="tx2">
                    <a:lumMod val="50000"/>
                  </a:schemeClr>
                </a:solidFill>
                <a:latin typeface="Calibri" panose="020F0502020204030204" pitchFamily="34" charset="0"/>
                <a:cs typeface="Calibri" panose="020F0502020204030204" pitchFamily="34" charset="0"/>
              </a:rPr>
              <a:t>Candlestick</a:t>
            </a:r>
            <a:r>
              <a:rPr lang="fr-FR" dirty="0">
                <a:solidFill>
                  <a:schemeClr val="tx2">
                    <a:lumMod val="50000"/>
                  </a:schemeClr>
                </a:solidFill>
                <a:latin typeface="Calibri" panose="020F0502020204030204" pitchFamily="34" charset="0"/>
                <a:cs typeface="Calibri" panose="020F0502020204030204" pitchFamily="34" charset="0"/>
              </a:rPr>
              <a:t> chart for </a:t>
            </a:r>
            <a:r>
              <a:rPr lang="fr-FR" dirty="0" err="1">
                <a:solidFill>
                  <a:schemeClr val="tx2">
                    <a:lumMod val="50000"/>
                  </a:schemeClr>
                </a:solidFill>
                <a:latin typeface="Calibri" panose="020F0502020204030204" pitchFamily="34" charset="0"/>
                <a:cs typeface="Calibri" panose="020F0502020204030204" pitchFamily="34" charset="0"/>
              </a:rPr>
              <a:t>financial</a:t>
            </a:r>
            <a:r>
              <a:rPr lang="fr-FR" dirty="0">
                <a:solidFill>
                  <a:schemeClr val="tx2">
                    <a:lumMod val="50000"/>
                  </a:schemeClr>
                </a:solidFill>
                <a:latin typeface="Calibri" panose="020F0502020204030204" pitchFamily="34" charset="0"/>
                <a:cs typeface="Calibri" panose="020F0502020204030204" pitchFamily="34" charset="0"/>
              </a:rPr>
              <a:t> </a:t>
            </a:r>
            <a:r>
              <a:rPr lang="fr-FR" dirty="0" err="1">
                <a:solidFill>
                  <a:schemeClr val="tx2">
                    <a:lumMod val="50000"/>
                  </a:schemeClr>
                </a:solidFill>
                <a:latin typeface="Calibri" panose="020F0502020204030204" pitchFamily="34" charset="0"/>
                <a:cs typeface="Calibri" panose="020F0502020204030204" pitchFamily="34" charset="0"/>
              </a:rPr>
              <a:t>analysis</a:t>
            </a:r>
            <a:endParaRPr lang="fr-FR" dirty="0">
              <a:solidFill>
                <a:schemeClr val="tx2">
                  <a:lumMod val="50000"/>
                </a:schemeClr>
              </a:solidFill>
              <a:latin typeface="Calibri" panose="020F0502020204030204" pitchFamily="34" charset="0"/>
              <a:cs typeface="Calibri" panose="020F0502020204030204" pitchFamily="34" charset="0"/>
            </a:endParaRPr>
          </a:p>
          <a:p>
            <a:pPr marL="623888" lvl="1" indent="-285750">
              <a:buClr>
                <a:srgbClr val="5FB44D"/>
              </a:buClr>
              <a:buFont typeface="Wingdings" panose="05000000000000000000" pitchFamily="2" charset="2"/>
              <a:buChar char="§"/>
            </a:pPr>
            <a:r>
              <a:rPr lang="fr-FR" dirty="0" err="1">
                <a:solidFill>
                  <a:schemeClr val="tx2">
                    <a:lumMod val="50000"/>
                  </a:schemeClr>
                </a:solidFill>
                <a:latin typeface="Calibri" panose="020F0502020204030204" pitchFamily="34" charset="0"/>
                <a:cs typeface="Calibri" panose="020F0502020204030204" pitchFamily="34" charset="0"/>
              </a:rPr>
              <a:t>Determining</a:t>
            </a:r>
            <a:r>
              <a:rPr lang="fr-FR" dirty="0">
                <a:solidFill>
                  <a:schemeClr val="tx2">
                    <a:lumMod val="50000"/>
                  </a:schemeClr>
                </a:solidFill>
                <a:latin typeface="Calibri" panose="020F0502020204030204" pitchFamily="34" charset="0"/>
                <a:cs typeface="Calibri" panose="020F0502020204030204" pitchFamily="34" charset="0"/>
              </a:rPr>
              <a:t> routes</a:t>
            </a:r>
          </a:p>
        </p:txBody>
      </p:sp>
      <p:sp>
        <p:nvSpPr>
          <p:cNvPr id="4" name="Google Shape;66;p14">
            <a:extLst>
              <a:ext uri="{FF2B5EF4-FFF2-40B4-BE49-F238E27FC236}">
                <a16:creationId xmlns:a16="http://schemas.microsoft.com/office/drawing/2014/main" id="{FA5C5990-3789-5178-C438-D1896D78DA0B}"/>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7573398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Why</a:t>
            </a:r>
            <a:r>
              <a:rPr lang="fr-FR" dirty="0">
                <a:solidFill>
                  <a:srgbClr val="0070C0"/>
                </a:solidFill>
                <a:latin typeface="Calibri" panose="020F0502020204030204" pitchFamily="34" charset="0"/>
                <a:cs typeface="Calibri" panose="020F0502020204030204" pitchFamily="34" charset="0"/>
              </a:rPr>
              <a:t> Use </a:t>
            </a:r>
            <a:r>
              <a:rPr lang="fr-FR" dirty="0" err="1">
                <a:solidFill>
                  <a:srgbClr val="0070C0"/>
                </a:solidFill>
                <a:latin typeface="Calibri" panose="020F0502020204030204" pitchFamily="34" charset="0"/>
                <a:cs typeface="Calibri" panose="020F0502020204030204" pitchFamily="34" charset="0"/>
              </a:rPr>
              <a:t>it</a:t>
            </a:r>
            <a:r>
              <a:rPr lang="fr-FR" dirty="0">
                <a:solidFill>
                  <a:srgbClr val="0070C0"/>
                </a:solidFill>
                <a:latin typeface="Calibri" panose="020F0502020204030204" pitchFamily="34" charset="0"/>
                <a:cs typeface="Calibri" panose="020F0502020204030204" pitchFamily="34" charset="0"/>
              </a:rPr>
              <a: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2" name="Rectangle 1"/>
          <p:cNvSpPr/>
          <p:nvPr/>
        </p:nvSpPr>
        <p:spPr>
          <a:xfrm>
            <a:off x="550069" y="1195599"/>
            <a:ext cx="6307931" cy="2031325"/>
          </a:xfrm>
          <a:prstGeom prst="rect">
            <a:avLst/>
          </a:prstGeom>
        </p:spPr>
        <p:txBody>
          <a:bodyPr wrap="square">
            <a:spAutoFit/>
          </a:bodyPr>
          <a:lstStyle/>
          <a:p>
            <a:pPr marL="285750" indent="-285750">
              <a:lnSpc>
                <a:spcPct val="150000"/>
              </a:lnSpc>
              <a:buClr>
                <a:srgbClr val="5FB44D"/>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Identifying correlations between the relationship of variables.</a:t>
            </a:r>
          </a:p>
          <a:p>
            <a:pPr marL="285750" indent="-285750">
              <a:lnSpc>
                <a:spcPct val="150000"/>
              </a:lnSpc>
              <a:buClr>
                <a:srgbClr val="5FB44D"/>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Getting market insights about audience behavior.</a:t>
            </a:r>
          </a:p>
          <a:p>
            <a:pPr marL="285750" indent="-285750">
              <a:lnSpc>
                <a:spcPct val="150000"/>
              </a:lnSpc>
              <a:buClr>
                <a:srgbClr val="5FB44D"/>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Determining value vs risk metrics.</a:t>
            </a:r>
          </a:p>
          <a:p>
            <a:pPr marL="285750" indent="-285750">
              <a:lnSpc>
                <a:spcPct val="150000"/>
              </a:lnSpc>
              <a:buClr>
                <a:srgbClr val="5FB44D"/>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Monitoring trends over time.</a:t>
            </a:r>
          </a:p>
          <a:p>
            <a:pPr marL="285750" indent="-285750">
              <a:lnSpc>
                <a:spcPct val="150000"/>
              </a:lnSpc>
              <a:buClr>
                <a:srgbClr val="5FB44D"/>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Examining rates and potential through frequency.</a:t>
            </a:r>
          </a:p>
          <a:p>
            <a:pPr marL="285750" indent="-285750">
              <a:lnSpc>
                <a:spcPct val="150000"/>
              </a:lnSpc>
              <a:buClr>
                <a:srgbClr val="5FB44D"/>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Ability to react to changes.</a:t>
            </a:r>
            <a:endParaRPr lang="fr-FR" dirty="0">
              <a:solidFill>
                <a:schemeClr val="tx2">
                  <a:lumMod val="50000"/>
                </a:schemeClr>
              </a:solidFill>
              <a:latin typeface="Calibri" panose="020F0502020204030204" pitchFamily="34" charset="0"/>
              <a:ea typeface="Raleway"/>
              <a:cs typeface="Calibri" panose="020F0502020204030204" pitchFamily="34" charset="0"/>
            </a:endParaRPr>
          </a:p>
        </p:txBody>
      </p:sp>
      <p:sp>
        <p:nvSpPr>
          <p:cNvPr id="4" name="Google Shape;66;p14">
            <a:extLst>
              <a:ext uri="{FF2B5EF4-FFF2-40B4-BE49-F238E27FC236}">
                <a16:creationId xmlns:a16="http://schemas.microsoft.com/office/drawing/2014/main" id="{527E039E-3278-4321-2E75-5B948695E0D7}"/>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9730998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fr" dirty="0">
                <a:solidFill>
                  <a:srgbClr val="0070C0"/>
                </a:solidFill>
                <a:latin typeface="Calibri" panose="020F0502020204030204" pitchFamily="34" charset="0"/>
                <a:cs typeface="Calibri" panose="020F0502020204030204" pitchFamily="34" charset="0"/>
                <a:sym typeface="Oxygen"/>
              </a:rPr>
              <a:t>The four pillars of data visualization</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8" name="Google Shape;253;p43"/>
          <p:cNvPicPr preferRelativeResize="0"/>
          <p:nvPr/>
        </p:nvPicPr>
        <p:blipFill>
          <a:blip r:embed="rId5">
            <a:alphaModFix/>
          </a:blip>
          <a:stretch>
            <a:fillRect/>
          </a:stretch>
        </p:blipFill>
        <p:spPr>
          <a:xfrm>
            <a:off x="4799925" y="2052618"/>
            <a:ext cx="4205800" cy="2456725"/>
          </a:xfrm>
          <a:prstGeom prst="rect">
            <a:avLst/>
          </a:prstGeom>
          <a:noFill/>
          <a:ln>
            <a:noFill/>
          </a:ln>
        </p:spPr>
      </p:pic>
      <p:sp>
        <p:nvSpPr>
          <p:cNvPr id="2" name="Google Shape;66;p14">
            <a:extLst>
              <a:ext uri="{FF2B5EF4-FFF2-40B4-BE49-F238E27FC236}">
                <a16:creationId xmlns:a16="http://schemas.microsoft.com/office/drawing/2014/main" id="{848D1665-3726-A8C1-3AEC-F259474D328C}"/>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6950743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fr" dirty="0">
                <a:solidFill>
                  <a:srgbClr val="0070C0"/>
                </a:solidFill>
                <a:latin typeface="Calibri" panose="020F0502020204030204" pitchFamily="34" charset="0"/>
                <a:cs typeface="Calibri" panose="020F0502020204030204" pitchFamily="34" charset="0"/>
                <a:sym typeface="Oxygen"/>
              </a:rPr>
              <a:t>1. Purpose - why this visualization</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8" name="Google Shape;253;p43"/>
          <p:cNvPicPr preferRelativeResize="0"/>
          <p:nvPr/>
        </p:nvPicPr>
        <p:blipFill>
          <a:blip r:embed="rId5">
            <a:alphaModFix/>
          </a:blip>
          <a:stretch>
            <a:fillRect/>
          </a:stretch>
        </p:blipFill>
        <p:spPr>
          <a:xfrm>
            <a:off x="4799925" y="2052618"/>
            <a:ext cx="4205800" cy="2456725"/>
          </a:xfrm>
          <a:prstGeom prst="rect">
            <a:avLst/>
          </a:prstGeom>
          <a:noFill/>
          <a:ln>
            <a:noFill/>
          </a:ln>
        </p:spPr>
      </p:pic>
      <p:sp>
        <p:nvSpPr>
          <p:cNvPr id="2" name="Rectangle 1"/>
          <p:cNvSpPr/>
          <p:nvPr/>
        </p:nvSpPr>
        <p:spPr>
          <a:xfrm>
            <a:off x="311700" y="1333183"/>
            <a:ext cx="4572000" cy="1805623"/>
          </a:xfrm>
          <a:prstGeom prst="rect">
            <a:avLst/>
          </a:prstGeom>
        </p:spPr>
        <p:txBody>
          <a:bodyPr>
            <a:spAutoFit/>
          </a:bodyPr>
          <a:lstStyle/>
          <a:p>
            <a:pPr lvl="0">
              <a:buClr>
                <a:srgbClr val="0070C0"/>
              </a:buClr>
            </a:pPr>
            <a:r>
              <a:rPr lang="en-US" dirty="0">
                <a:solidFill>
                  <a:schemeClr val="tx2">
                    <a:lumMod val="25000"/>
                  </a:schemeClr>
                </a:solidFill>
                <a:latin typeface="Calibri" panose="020F0502020204030204" pitchFamily="34" charset="0"/>
                <a:ea typeface="Raleway"/>
                <a:cs typeface="Calibri" panose="020F0502020204030204" pitchFamily="34" charset="0"/>
                <a:sym typeface="Raleway"/>
              </a:rPr>
              <a:t>For the creators:</a:t>
            </a:r>
          </a:p>
          <a:p>
            <a:pPr marL="457200" lvl="0" indent="-342900">
              <a:spcBef>
                <a:spcPts val="1600"/>
              </a:spcBef>
              <a:buClr>
                <a:srgbClr val="0070C0"/>
              </a:buClr>
              <a:buSzPts val="1800"/>
              <a:buFont typeface="Wingdings" panose="05000000000000000000" pitchFamily="2" charset="2"/>
              <a:buChar char="§"/>
            </a:pPr>
            <a:r>
              <a:rPr lang="en-US" b="1" dirty="0">
                <a:solidFill>
                  <a:schemeClr val="tx2">
                    <a:lumMod val="25000"/>
                  </a:schemeClr>
                </a:solidFill>
                <a:latin typeface="Calibri" panose="020F0502020204030204" pitchFamily="34" charset="0"/>
                <a:ea typeface="Raleway"/>
                <a:cs typeface="Calibri" panose="020F0502020204030204" pitchFamily="34" charset="0"/>
                <a:sym typeface="Raleway"/>
              </a:rPr>
              <a:t>Why</a:t>
            </a:r>
            <a:r>
              <a:rPr lang="en-US" dirty="0">
                <a:solidFill>
                  <a:schemeClr val="tx2">
                    <a:lumMod val="25000"/>
                  </a:schemeClr>
                </a:solidFill>
                <a:latin typeface="Calibri" panose="020F0502020204030204" pitchFamily="34" charset="0"/>
                <a:ea typeface="Raleway"/>
                <a:cs typeface="Calibri" panose="020F0502020204030204" pitchFamily="34" charset="0"/>
                <a:sym typeface="Raleway"/>
              </a:rPr>
              <a:t> am I doing this visualization?</a:t>
            </a:r>
          </a:p>
          <a:p>
            <a:pPr marL="457200" lvl="0" indent="-342900">
              <a:buClr>
                <a:srgbClr val="0070C0"/>
              </a:buClr>
              <a:buSzPts val="1800"/>
              <a:buFont typeface="Wingdings" panose="05000000000000000000" pitchFamily="2" charset="2"/>
              <a:buChar char="§"/>
            </a:pPr>
            <a:r>
              <a:rPr lang="en-US" dirty="0">
                <a:solidFill>
                  <a:schemeClr val="tx2">
                    <a:lumMod val="25000"/>
                  </a:schemeClr>
                </a:solidFill>
                <a:latin typeface="Calibri" panose="020F0502020204030204" pitchFamily="34" charset="0"/>
                <a:ea typeface="Raleway"/>
                <a:cs typeface="Calibri" panose="020F0502020204030204" pitchFamily="34" charset="0"/>
                <a:sym typeface="Raleway"/>
              </a:rPr>
              <a:t>Who is it for?</a:t>
            </a:r>
          </a:p>
          <a:p>
            <a:pPr marL="457200" lvl="0" indent="-342900">
              <a:buClr>
                <a:srgbClr val="0070C0"/>
              </a:buClr>
              <a:buSzPts val="1800"/>
              <a:buFont typeface="Wingdings" panose="05000000000000000000" pitchFamily="2" charset="2"/>
              <a:buChar char="§"/>
            </a:pPr>
            <a:r>
              <a:rPr lang="en-US" dirty="0">
                <a:solidFill>
                  <a:schemeClr val="tx2">
                    <a:lumMod val="25000"/>
                  </a:schemeClr>
                </a:solidFill>
                <a:latin typeface="Calibri" panose="020F0502020204030204" pitchFamily="34" charset="0"/>
                <a:ea typeface="Raleway"/>
                <a:cs typeface="Calibri" panose="020F0502020204030204" pitchFamily="34" charset="0"/>
                <a:sym typeface="Raleway"/>
              </a:rPr>
              <a:t>What do they need to understand?</a:t>
            </a:r>
          </a:p>
          <a:p>
            <a:pPr marL="457200" lvl="0" indent="-342900">
              <a:buClr>
                <a:srgbClr val="0070C0"/>
              </a:buClr>
              <a:buSzPts val="1800"/>
              <a:buFont typeface="Wingdings" panose="05000000000000000000" pitchFamily="2" charset="2"/>
              <a:buChar char="§"/>
            </a:pPr>
            <a:r>
              <a:rPr lang="en-US" dirty="0">
                <a:solidFill>
                  <a:schemeClr val="tx2">
                    <a:lumMod val="25000"/>
                  </a:schemeClr>
                </a:solidFill>
                <a:latin typeface="Calibri" panose="020F0502020204030204" pitchFamily="34" charset="0"/>
                <a:ea typeface="Raleway"/>
                <a:cs typeface="Calibri" panose="020F0502020204030204" pitchFamily="34" charset="0"/>
                <a:sym typeface="Raleway"/>
              </a:rPr>
              <a:t>What actions do you need to enable?</a:t>
            </a:r>
          </a:p>
          <a:p>
            <a:pPr marL="457200" lvl="0" indent="-342900">
              <a:buClr>
                <a:srgbClr val="0070C0"/>
              </a:buClr>
              <a:buSzPts val="1800"/>
              <a:buFont typeface="Wingdings" panose="05000000000000000000" pitchFamily="2" charset="2"/>
              <a:buChar char="§"/>
            </a:pPr>
            <a:r>
              <a:rPr lang="en-US" dirty="0">
                <a:solidFill>
                  <a:schemeClr val="tx2">
                    <a:lumMod val="25000"/>
                  </a:schemeClr>
                </a:solidFill>
                <a:latin typeface="Calibri" panose="020F0502020204030204" pitchFamily="34" charset="0"/>
                <a:ea typeface="Raleway"/>
                <a:cs typeface="Calibri" panose="020F0502020204030204" pitchFamily="34" charset="0"/>
                <a:sym typeface="Raleway"/>
              </a:rPr>
              <a:t>How it will be consumed?</a:t>
            </a:r>
          </a:p>
          <a:p>
            <a:pPr marL="457200" lvl="0" indent="-342900">
              <a:buClr>
                <a:srgbClr val="0070C0"/>
              </a:buClr>
              <a:buSzPts val="1800"/>
              <a:buFont typeface="Wingdings" panose="05000000000000000000" pitchFamily="2" charset="2"/>
              <a:buChar char="§"/>
            </a:pPr>
            <a:r>
              <a:rPr lang="en-US" dirty="0">
                <a:solidFill>
                  <a:schemeClr val="tx2">
                    <a:lumMod val="25000"/>
                  </a:schemeClr>
                </a:solidFill>
                <a:latin typeface="Calibri" panose="020F0502020204030204" pitchFamily="34" charset="0"/>
                <a:ea typeface="Raleway"/>
                <a:cs typeface="Calibri" panose="020F0502020204030204" pitchFamily="34" charset="0"/>
                <a:sym typeface="Raleway"/>
              </a:rPr>
              <a:t>What is the most important takeaway message?</a:t>
            </a:r>
          </a:p>
        </p:txBody>
      </p:sp>
      <p:sp>
        <p:nvSpPr>
          <p:cNvPr id="10" name="Google Shape;261;p44"/>
          <p:cNvSpPr txBox="1"/>
          <p:nvPr/>
        </p:nvSpPr>
        <p:spPr>
          <a:xfrm rot="-5400000">
            <a:off x="4294675" y="2929830"/>
            <a:ext cx="2290200" cy="7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400" b="1" dirty="0">
                <a:solidFill>
                  <a:srgbClr val="FFFFFF"/>
                </a:solidFill>
                <a:latin typeface="Quicksand"/>
                <a:ea typeface="Quicksand"/>
                <a:cs typeface="Quicksand"/>
                <a:sym typeface="Quicksand"/>
              </a:rPr>
              <a:t>PURPOSE</a:t>
            </a:r>
            <a:endParaRPr sz="2400" b="1" dirty="0">
              <a:solidFill>
                <a:srgbClr val="FFFFFF"/>
              </a:solidFill>
              <a:latin typeface="Quicksand"/>
              <a:ea typeface="Quicksand"/>
              <a:cs typeface="Quicksand"/>
              <a:sym typeface="Quicksand"/>
            </a:endParaRPr>
          </a:p>
        </p:txBody>
      </p:sp>
      <p:sp>
        <p:nvSpPr>
          <p:cNvPr id="4" name="Google Shape;66;p14">
            <a:extLst>
              <a:ext uri="{FF2B5EF4-FFF2-40B4-BE49-F238E27FC236}">
                <a16:creationId xmlns:a16="http://schemas.microsoft.com/office/drawing/2014/main" id="{430CE400-FBB8-4E19-A954-798FE786DF49}"/>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3875705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fr" dirty="0">
                <a:solidFill>
                  <a:srgbClr val="0070C0"/>
                </a:solidFill>
                <a:latin typeface="Calibri" panose="020F0502020204030204" pitchFamily="34" charset="0"/>
                <a:cs typeface="Calibri" panose="020F0502020204030204" pitchFamily="34" charset="0"/>
                <a:sym typeface="Oxygen"/>
              </a:rPr>
              <a:t>2. Content - what to visualize</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8" name="Google Shape;253;p43"/>
          <p:cNvPicPr preferRelativeResize="0"/>
          <p:nvPr/>
        </p:nvPicPr>
        <p:blipFill>
          <a:blip r:embed="rId5">
            <a:alphaModFix/>
          </a:blip>
          <a:stretch>
            <a:fillRect/>
          </a:stretch>
        </p:blipFill>
        <p:spPr>
          <a:xfrm>
            <a:off x="4799925" y="2052618"/>
            <a:ext cx="4205800" cy="2456725"/>
          </a:xfrm>
          <a:prstGeom prst="rect">
            <a:avLst/>
          </a:prstGeom>
          <a:noFill/>
          <a:ln>
            <a:noFill/>
          </a:ln>
        </p:spPr>
      </p:pic>
      <p:sp>
        <p:nvSpPr>
          <p:cNvPr id="2" name="Rectangle 1"/>
          <p:cNvSpPr/>
          <p:nvPr/>
        </p:nvSpPr>
        <p:spPr>
          <a:xfrm>
            <a:off x="311700" y="1687036"/>
            <a:ext cx="4572000" cy="954107"/>
          </a:xfrm>
          <a:prstGeom prst="rect">
            <a:avLst/>
          </a:prstGeom>
        </p:spPr>
        <p:txBody>
          <a:bodyPr>
            <a:spAutoFit/>
          </a:bodyPr>
          <a:lstStyle/>
          <a:p>
            <a:pPr marL="457200" lvl="0" indent="-342900">
              <a:buClr>
                <a:srgbClr val="0070C0"/>
              </a:buClr>
              <a:buSzPts val="1800"/>
              <a:buFont typeface="Wingdings" panose="05000000000000000000" pitchFamily="2" charset="2"/>
              <a:buChar char="§"/>
            </a:pPr>
            <a:r>
              <a:rPr lang="en-US" b="1" dirty="0">
                <a:solidFill>
                  <a:schemeClr val="bg2">
                    <a:lumMod val="75000"/>
                  </a:schemeClr>
                </a:solidFill>
                <a:latin typeface="Calibri" panose="020F0502020204030204" pitchFamily="34" charset="0"/>
                <a:ea typeface="Raleway"/>
                <a:cs typeface="Calibri" panose="020F0502020204030204" pitchFamily="34" charset="0"/>
                <a:sym typeface="Raleway"/>
              </a:rPr>
              <a:t>What</a:t>
            </a: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 data matters?</a:t>
            </a:r>
          </a:p>
          <a:p>
            <a:pPr marL="457200" lvl="0" indent="-342900">
              <a:buClr>
                <a:srgbClr val="0070C0"/>
              </a:buClr>
              <a:buSzPts val="18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What </a:t>
            </a:r>
            <a:r>
              <a:rPr lang="en-US" b="1" dirty="0">
                <a:solidFill>
                  <a:schemeClr val="bg2">
                    <a:lumMod val="75000"/>
                  </a:schemeClr>
                </a:solidFill>
                <a:latin typeface="Calibri" panose="020F0502020204030204" pitchFamily="34" charset="0"/>
                <a:ea typeface="Raleway"/>
                <a:cs typeface="Calibri" panose="020F0502020204030204" pitchFamily="34" charset="0"/>
                <a:sym typeface="Raleway"/>
              </a:rPr>
              <a:t>relationships</a:t>
            </a: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 (in the data) matter?</a:t>
            </a:r>
          </a:p>
          <a:p>
            <a:pPr marL="457200" lvl="0" indent="-342900">
              <a:buClr>
                <a:srgbClr val="0070C0"/>
              </a:buClr>
              <a:buSzPts val="18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Informed by the purpose!</a:t>
            </a:r>
          </a:p>
          <a:p>
            <a:pPr marL="457200" lvl="0" indent="-342900">
              <a:buClr>
                <a:srgbClr val="0070C0"/>
              </a:buClr>
              <a:buSzPts val="18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What’s </a:t>
            </a:r>
            <a:r>
              <a:rPr lang="en-US" i="1" dirty="0">
                <a:solidFill>
                  <a:schemeClr val="bg2">
                    <a:lumMod val="75000"/>
                  </a:schemeClr>
                </a:solidFill>
                <a:latin typeface="Calibri" panose="020F0502020204030204" pitchFamily="34" charset="0"/>
                <a:ea typeface="Raleway"/>
                <a:cs typeface="Calibri" panose="020F0502020204030204" pitchFamily="34" charset="0"/>
                <a:sym typeface="Raleway"/>
              </a:rPr>
              <a:t>excluded</a:t>
            </a: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 is as important as what’s </a:t>
            </a:r>
            <a:r>
              <a:rPr lang="en-US" i="1" dirty="0">
                <a:solidFill>
                  <a:schemeClr val="bg2">
                    <a:lumMod val="75000"/>
                  </a:schemeClr>
                </a:solidFill>
                <a:latin typeface="Calibri" panose="020F0502020204030204" pitchFamily="34" charset="0"/>
                <a:ea typeface="Raleway"/>
                <a:cs typeface="Calibri" panose="020F0502020204030204" pitchFamily="34" charset="0"/>
                <a:sym typeface="Raleway"/>
              </a:rPr>
              <a:t>included</a:t>
            </a:r>
          </a:p>
        </p:txBody>
      </p:sp>
      <p:sp>
        <p:nvSpPr>
          <p:cNvPr id="11" name="Google Shape;261;p44"/>
          <p:cNvSpPr txBox="1"/>
          <p:nvPr/>
        </p:nvSpPr>
        <p:spPr>
          <a:xfrm rot="-5400000">
            <a:off x="4294675" y="2929830"/>
            <a:ext cx="2290200" cy="7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400" b="1" dirty="0">
                <a:solidFill>
                  <a:srgbClr val="FFFFFF"/>
                </a:solidFill>
                <a:latin typeface="Quicksand"/>
                <a:ea typeface="Quicksand"/>
                <a:cs typeface="Quicksand"/>
                <a:sym typeface="Quicksand"/>
              </a:rPr>
              <a:t>PURPOSE</a:t>
            </a:r>
            <a:endParaRPr sz="2400" b="1" dirty="0">
              <a:solidFill>
                <a:srgbClr val="FFFFFF"/>
              </a:solidFill>
              <a:latin typeface="Quicksand"/>
              <a:ea typeface="Quicksand"/>
              <a:cs typeface="Quicksand"/>
              <a:sym typeface="Quicksand"/>
            </a:endParaRPr>
          </a:p>
        </p:txBody>
      </p:sp>
      <p:sp>
        <p:nvSpPr>
          <p:cNvPr id="12" name="Google Shape;270;p45"/>
          <p:cNvSpPr txBox="1"/>
          <p:nvPr/>
        </p:nvSpPr>
        <p:spPr>
          <a:xfrm rot="-5400000">
            <a:off x="5290883" y="2958039"/>
            <a:ext cx="2290200" cy="7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400" b="1" dirty="0">
                <a:solidFill>
                  <a:srgbClr val="FFFFFF"/>
                </a:solidFill>
                <a:latin typeface="Quicksand"/>
                <a:ea typeface="Quicksand"/>
                <a:cs typeface="Quicksand"/>
                <a:sym typeface="Quicksand"/>
              </a:rPr>
              <a:t>CONTENT</a:t>
            </a:r>
            <a:endParaRPr sz="2400" b="1" dirty="0">
              <a:solidFill>
                <a:srgbClr val="FFFFFF"/>
              </a:solidFill>
              <a:latin typeface="Quicksand"/>
              <a:ea typeface="Quicksand"/>
              <a:cs typeface="Quicksand"/>
              <a:sym typeface="Quicksand"/>
            </a:endParaRPr>
          </a:p>
        </p:txBody>
      </p:sp>
      <p:sp>
        <p:nvSpPr>
          <p:cNvPr id="4" name="Google Shape;66;p14">
            <a:extLst>
              <a:ext uri="{FF2B5EF4-FFF2-40B4-BE49-F238E27FC236}">
                <a16:creationId xmlns:a16="http://schemas.microsoft.com/office/drawing/2014/main" id="{23EC85D5-EADC-8A72-2F0B-AA3E48D3FF17}"/>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969936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fr" dirty="0">
                <a:solidFill>
                  <a:srgbClr val="0070C0"/>
                </a:solidFill>
                <a:latin typeface="Calibri" panose="020F0502020204030204" pitchFamily="34" charset="0"/>
                <a:cs typeface="Calibri" panose="020F0502020204030204" pitchFamily="34" charset="0"/>
                <a:sym typeface="Oxygen"/>
              </a:rPr>
              <a:t>3. Structure - how to visualize it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9" name="Google Shape;253;p43"/>
          <p:cNvPicPr preferRelativeResize="0"/>
          <p:nvPr/>
        </p:nvPicPr>
        <p:blipFill>
          <a:blip r:embed="rId5">
            <a:alphaModFix/>
          </a:blip>
          <a:stretch>
            <a:fillRect/>
          </a:stretch>
        </p:blipFill>
        <p:spPr>
          <a:xfrm>
            <a:off x="4799925" y="2052618"/>
            <a:ext cx="4205800" cy="2456725"/>
          </a:xfrm>
          <a:prstGeom prst="rect">
            <a:avLst/>
          </a:prstGeom>
          <a:noFill/>
          <a:ln>
            <a:noFill/>
          </a:ln>
        </p:spPr>
      </p:pic>
      <p:sp>
        <p:nvSpPr>
          <p:cNvPr id="10" name="Google Shape;261;p44"/>
          <p:cNvSpPr txBox="1"/>
          <p:nvPr/>
        </p:nvSpPr>
        <p:spPr>
          <a:xfrm rot="-5400000">
            <a:off x="4294675" y="2929830"/>
            <a:ext cx="2290200" cy="7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400" b="1" dirty="0">
                <a:solidFill>
                  <a:srgbClr val="FFFFFF"/>
                </a:solidFill>
                <a:latin typeface="Quicksand"/>
                <a:ea typeface="Quicksand"/>
                <a:cs typeface="Quicksand"/>
                <a:sym typeface="Quicksand"/>
              </a:rPr>
              <a:t>PURPOSE</a:t>
            </a:r>
            <a:endParaRPr sz="2400" b="1" dirty="0">
              <a:solidFill>
                <a:srgbClr val="FFFFFF"/>
              </a:solidFill>
              <a:latin typeface="Quicksand"/>
              <a:ea typeface="Quicksand"/>
              <a:cs typeface="Quicksand"/>
              <a:sym typeface="Quicksand"/>
            </a:endParaRPr>
          </a:p>
        </p:txBody>
      </p:sp>
      <p:sp>
        <p:nvSpPr>
          <p:cNvPr id="11" name="Google Shape;270;p45"/>
          <p:cNvSpPr txBox="1"/>
          <p:nvPr/>
        </p:nvSpPr>
        <p:spPr>
          <a:xfrm rot="-5400000">
            <a:off x="5290883" y="2958039"/>
            <a:ext cx="2290200" cy="7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400" b="1" dirty="0">
                <a:solidFill>
                  <a:srgbClr val="FFFFFF"/>
                </a:solidFill>
                <a:latin typeface="Quicksand"/>
                <a:ea typeface="Quicksand"/>
                <a:cs typeface="Quicksand"/>
                <a:sym typeface="Quicksand"/>
              </a:rPr>
              <a:t>CONTENT</a:t>
            </a:r>
            <a:endParaRPr sz="2400" b="1" dirty="0">
              <a:solidFill>
                <a:srgbClr val="FFFFFF"/>
              </a:solidFill>
              <a:latin typeface="Quicksand"/>
              <a:ea typeface="Quicksand"/>
              <a:cs typeface="Quicksand"/>
              <a:sym typeface="Quicksand"/>
            </a:endParaRPr>
          </a:p>
        </p:txBody>
      </p:sp>
      <p:sp>
        <p:nvSpPr>
          <p:cNvPr id="12" name="Google Shape;280;p46"/>
          <p:cNvSpPr txBox="1"/>
          <p:nvPr/>
        </p:nvSpPr>
        <p:spPr>
          <a:xfrm rot="-5400000">
            <a:off x="6281883" y="2958039"/>
            <a:ext cx="2290200" cy="7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400" b="1" dirty="0">
                <a:solidFill>
                  <a:srgbClr val="FFFFFF"/>
                </a:solidFill>
                <a:latin typeface="Quicksand"/>
                <a:ea typeface="Quicksand"/>
                <a:cs typeface="Quicksand"/>
                <a:sym typeface="Quicksand"/>
              </a:rPr>
              <a:t>STRUCTURE</a:t>
            </a:r>
            <a:endParaRPr sz="2400" b="1" dirty="0">
              <a:solidFill>
                <a:srgbClr val="FFFFFF"/>
              </a:solidFill>
              <a:latin typeface="Quicksand"/>
              <a:ea typeface="Quicksand"/>
              <a:cs typeface="Quicksand"/>
              <a:sym typeface="Quicksand"/>
            </a:endParaRPr>
          </a:p>
        </p:txBody>
      </p:sp>
      <p:sp>
        <p:nvSpPr>
          <p:cNvPr id="2" name="Rectangle 1"/>
          <p:cNvSpPr/>
          <p:nvPr/>
        </p:nvSpPr>
        <p:spPr>
          <a:xfrm>
            <a:off x="222717" y="1764375"/>
            <a:ext cx="4572000" cy="1169551"/>
          </a:xfrm>
          <a:prstGeom prst="rect">
            <a:avLst/>
          </a:prstGeom>
        </p:spPr>
        <p:txBody>
          <a:bodyPr>
            <a:spAutoFit/>
          </a:bodyPr>
          <a:lstStyle/>
          <a:p>
            <a:pPr marL="457200" lvl="0" indent="-342900">
              <a:buClr>
                <a:srgbClr val="0070C0"/>
              </a:buClr>
              <a:buSzPts val="1800"/>
              <a:buFont typeface="Wingdings" panose="05000000000000000000" pitchFamily="2" charset="2"/>
              <a:buChar char="§"/>
            </a:pPr>
            <a:r>
              <a:rPr lang="en-US" b="1" dirty="0">
                <a:solidFill>
                  <a:schemeClr val="bg2">
                    <a:lumMod val="75000"/>
                  </a:schemeClr>
                </a:solidFill>
                <a:latin typeface="Calibri" panose="020F0502020204030204" pitchFamily="34" charset="0"/>
                <a:ea typeface="Raleway"/>
                <a:cs typeface="Calibri" panose="020F0502020204030204" pitchFamily="34" charset="0"/>
                <a:sym typeface="Raleway"/>
              </a:rPr>
              <a:t>How</a:t>
            </a: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 can the most important data and relationships be revealed the best?</a:t>
            </a:r>
          </a:p>
          <a:p>
            <a:pPr marL="457200" lvl="0" indent="-342900">
              <a:buClr>
                <a:srgbClr val="0070C0"/>
              </a:buClr>
              <a:buSzPts val="1800"/>
              <a:buFont typeface="Wingdings" panose="05000000000000000000" pitchFamily="2" charset="2"/>
              <a:buChar char="§"/>
            </a:pPr>
            <a:r>
              <a:rPr lang="en-US" b="1" dirty="0">
                <a:solidFill>
                  <a:schemeClr val="bg2">
                    <a:lumMod val="75000"/>
                  </a:schemeClr>
                </a:solidFill>
                <a:latin typeface="Calibri" panose="020F0502020204030204" pitchFamily="34" charset="0"/>
                <a:ea typeface="Raleway"/>
                <a:cs typeface="Calibri" panose="020F0502020204030204" pitchFamily="34" charset="0"/>
                <a:sym typeface="Raleway"/>
              </a:rPr>
              <a:t>Choose</a:t>
            </a: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 meaningful layout and axes!</a:t>
            </a:r>
          </a:p>
          <a:p>
            <a:pPr marL="457200" lvl="0" indent="-342900">
              <a:buClr>
                <a:srgbClr val="0070C0"/>
              </a:buClr>
              <a:buSzPts val="18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Use both axes (both, not three..)</a:t>
            </a:r>
          </a:p>
          <a:p>
            <a:pPr marL="457200" lvl="0" indent="-342900">
              <a:buClr>
                <a:srgbClr val="0070C0"/>
              </a:buClr>
              <a:buSzPts val="18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Informed by purpose and content!</a:t>
            </a:r>
          </a:p>
        </p:txBody>
      </p:sp>
      <p:sp>
        <p:nvSpPr>
          <p:cNvPr id="4" name="Google Shape;66;p14">
            <a:extLst>
              <a:ext uri="{FF2B5EF4-FFF2-40B4-BE49-F238E27FC236}">
                <a16:creationId xmlns:a16="http://schemas.microsoft.com/office/drawing/2014/main" id="{1B2F0F93-5441-0652-1409-9309D73D3E24}"/>
              </a:ext>
            </a:extLst>
          </p:cNvPr>
          <p:cNvSpPr txBox="1"/>
          <p:nvPr/>
        </p:nvSpPr>
        <p:spPr>
          <a:xfrm>
            <a:off x="169068" y="4749312"/>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050566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fr" dirty="0">
                <a:solidFill>
                  <a:srgbClr val="0070C0"/>
                </a:solidFill>
                <a:latin typeface="Calibri" panose="020F0502020204030204" pitchFamily="34" charset="0"/>
                <a:cs typeface="Calibri" panose="020F0502020204030204" pitchFamily="34" charset="0"/>
                <a:sym typeface="Oxygen"/>
              </a:rPr>
              <a:t>4. Formatting - how to make it appealing</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9" name="Google Shape;253;p43"/>
          <p:cNvPicPr preferRelativeResize="0"/>
          <p:nvPr/>
        </p:nvPicPr>
        <p:blipFill>
          <a:blip r:embed="rId5">
            <a:alphaModFix/>
          </a:blip>
          <a:stretch>
            <a:fillRect/>
          </a:stretch>
        </p:blipFill>
        <p:spPr>
          <a:xfrm>
            <a:off x="4799925" y="2052618"/>
            <a:ext cx="4205800" cy="2456725"/>
          </a:xfrm>
          <a:prstGeom prst="rect">
            <a:avLst/>
          </a:prstGeom>
          <a:noFill/>
          <a:ln>
            <a:noFill/>
          </a:ln>
        </p:spPr>
      </p:pic>
      <p:sp>
        <p:nvSpPr>
          <p:cNvPr id="10" name="Google Shape;261;p44"/>
          <p:cNvSpPr txBox="1"/>
          <p:nvPr/>
        </p:nvSpPr>
        <p:spPr>
          <a:xfrm rot="-5400000">
            <a:off x="4294675" y="2929830"/>
            <a:ext cx="2290200" cy="7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400" b="1" dirty="0">
                <a:solidFill>
                  <a:srgbClr val="FFFFFF"/>
                </a:solidFill>
                <a:latin typeface="Quicksand"/>
                <a:ea typeface="Quicksand"/>
                <a:cs typeface="Quicksand"/>
                <a:sym typeface="Quicksand"/>
              </a:rPr>
              <a:t>PURPOSE</a:t>
            </a:r>
            <a:endParaRPr sz="2400" b="1" dirty="0">
              <a:solidFill>
                <a:srgbClr val="FFFFFF"/>
              </a:solidFill>
              <a:latin typeface="Quicksand"/>
              <a:ea typeface="Quicksand"/>
              <a:cs typeface="Quicksand"/>
              <a:sym typeface="Quicksand"/>
            </a:endParaRPr>
          </a:p>
        </p:txBody>
      </p:sp>
      <p:sp>
        <p:nvSpPr>
          <p:cNvPr id="11" name="Google Shape;270;p45"/>
          <p:cNvSpPr txBox="1"/>
          <p:nvPr/>
        </p:nvSpPr>
        <p:spPr>
          <a:xfrm rot="-5400000">
            <a:off x="5290883" y="2958039"/>
            <a:ext cx="2290200" cy="7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400" b="1" dirty="0">
                <a:solidFill>
                  <a:srgbClr val="FFFFFF"/>
                </a:solidFill>
                <a:latin typeface="Quicksand"/>
                <a:ea typeface="Quicksand"/>
                <a:cs typeface="Quicksand"/>
                <a:sym typeface="Quicksand"/>
              </a:rPr>
              <a:t>CONTENT</a:t>
            </a:r>
            <a:endParaRPr sz="2400" b="1" dirty="0">
              <a:solidFill>
                <a:srgbClr val="FFFFFF"/>
              </a:solidFill>
              <a:latin typeface="Quicksand"/>
              <a:ea typeface="Quicksand"/>
              <a:cs typeface="Quicksand"/>
              <a:sym typeface="Quicksand"/>
            </a:endParaRPr>
          </a:p>
        </p:txBody>
      </p:sp>
      <p:sp>
        <p:nvSpPr>
          <p:cNvPr id="12" name="Google Shape;280;p46"/>
          <p:cNvSpPr txBox="1"/>
          <p:nvPr/>
        </p:nvSpPr>
        <p:spPr>
          <a:xfrm rot="-5400000">
            <a:off x="6281883" y="2958039"/>
            <a:ext cx="2290200" cy="7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400" b="1" dirty="0">
                <a:solidFill>
                  <a:srgbClr val="FFFFFF"/>
                </a:solidFill>
                <a:latin typeface="Quicksand"/>
                <a:ea typeface="Quicksand"/>
                <a:cs typeface="Quicksand"/>
                <a:sym typeface="Quicksand"/>
              </a:rPr>
              <a:t>STRUCTURE</a:t>
            </a:r>
            <a:endParaRPr sz="2400" b="1" dirty="0">
              <a:solidFill>
                <a:srgbClr val="FFFFFF"/>
              </a:solidFill>
              <a:latin typeface="Quicksand"/>
              <a:ea typeface="Quicksand"/>
              <a:cs typeface="Quicksand"/>
              <a:sym typeface="Quicksand"/>
            </a:endParaRPr>
          </a:p>
        </p:txBody>
      </p:sp>
      <p:sp>
        <p:nvSpPr>
          <p:cNvPr id="2" name="Rectangle 1"/>
          <p:cNvSpPr/>
          <p:nvPr/>
        </p:nvSpPr>
        <p:spPr>
          <a:xfrm>
            <a:off x="311700" y="1687036"/>
            <a:ext cx="4572000" cy="1169551"/>
          </a:xfrm>
          <a:prstGeom prst="rect">
            <a:avLst/>
          </a:prstGeom>
        </p:spPr>
        <p:txBody>
          <a:bodyPr>
            <a:spAutoFit/>
          </a:bodyPr>
          <a:lstStyle/>
          <a:p>
            <a:pPr marL="457200" lvl="0" indent="-342900">
              <a:buClr>
                <a:srgbClr val="0070C0"/>
              </a:buClr>
              <a:buSzPts val="1800"/>
              <a:buFont typeface="Wingdings" panose="05000000000000000000" pitchFamily="2" charset="2"/>
              <a:buChar char="§"/>
            </a:pPr>
            <a:r>
              <a:rPr lang="en-US" b="1" dirty="0">
                <a:solidFill>
                  <a:schemeClr val="bg2">
                    <a:lumMod val="75000"/>
                  </a:schemeClr>
                </a:solidFill>
                <a:latin typeface="Calibri" panose="020F0502020204030204" pitchFamily="34" charset="0"/>
                <a:ea typeface="Raleway"/>
                <a:cs typeface="Calibri" panose="020F0502020204030204" pitchFamily="34" charset="0"/>
                <a:sym typeface="Raleway"/>
              </a:rPr>
              <a:t>How</a:t>
            </a: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 it should look and feel?</a:t>
            </a:r>
          </a:p>
          <a:p>
            <a:pPr marL="457200" lvl="0" indent="-342900">
              <a:buClr>
                <a:srgbClr val="0070C0"/>
              </a:buClr>
              <a:buSzPts val="18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How will it be consumed?</a:t>
            </a:r>
          </a:p>
          <a:p>
            <a:pPr marL="457200" lvl="0" indent="-342900">
              <a:buClr>
                <a:srgbClr val="0070C0"/>
              </a:buClr>
              <a:buSzPts val="18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Makes data and relationships accessible</a:t>
            </a:r>
          </a:p>
          <a:p>
            <a:pPr marL="457200" lvl="0" indent="-342900">
              <a:buClr>
                <a:srgbClr val="0070C0"/>
              </a:buClr>
              <a:buSzPts val="18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Makes importance visible</a:t>
            </a:r>
          </a:p>
          <a:p>
            <a:pPr marL="457200" lvl="0" indent="-342900">
              <a:buClr>
                <a:srgbClr val="0070C0"/>
              </a:buClr>
              <a:buSzPts val="18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Informed by purpose, content and structure!</a:t>
            </a:r>
          </a:p>
        </p:txBody>
      </p:sp>
      <p:sp>
        <p:nvSpPr>
          <p:cNvPr id="14" name="Google Shape;292;p47"/>
          <p:cNvSpPr txBox="1"/>
          <p:nvPr/>
        </p:nvSpPr>
        <p:spPr>
          <a:xfrm rot="16200000">
            <a:off x="7323151" y="2958039"/>
            <a:ext cx="2290200" cy="7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400" b="1" dirty="0">
                <a:solidFill>
                  <a:srgbClr val="FFFFFF"/>
                </a:solidFill>
                <a:latin typeface="Quicksand"/>
                <a:ea typeface="Quicksand"/>
                <a:cs typeface="Quicksand"/>
                <a:sym typeface="Quicksand"/>
              </a:rPr>
              <a:t>FORMATTING</a:t>
            </a:r>
            <a:endParaRPr sz="2400" b="1" dirty="0">
              <a:solidFill>
                <a:srgbClr val="FFFFFF"/>
              </a:solidFill>
              <a:latin typeface="Quicksand"/>
              <a:ea typeface="Quicksand"/>
              <a:cs typeface="Quicksand"/>
              <a:sym typeface="Quicksand"/>
            </a:endParaRPr>
          </a:p>
        </p:txBody>
      </p:sp>
      <p:sp>
        <p:nvSpPr>
          <p:cNvPr id="4" name="Google Shape;66;p14">
            <a:extLst>
              <a:ext uri="{FF2B5EF4-FFF2-40B4-BE49-F238E27FC236}">
                <a16:creationId xmlns:a16="http://schemas.microsoft.com/office/drawing/2014/main" id="{8EB6BA86-5F63-6295-4001-09C090973DE0}"/>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354636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a16="http://schemas.microsoft.com/office/drawing/2014/main" id="{EB663174-8935-E6B6-724A-595FE1CF304A}"/>
            </a:ext>
          </a:extLst>
        </p:cNvPr>
        <p:cNvGrpSpPr/>
        <p:nvPr/>
      </p:nvGrpSpPr>
      <p:grpSpPr>
        <a:xfrm>
          <a:off x="0" y="0"/>
          <a:ext cx="0" cy="0"/>
          <a:chOff x="0" y="0"/>
          <a:chExt cx="0" cy="0"/>
        </a:xfrm>
      </p:grpSpPr>
      <p:sp>
        <p:nvSpPr>
          <p:cNvPr id="64" name="Google Shape;64;p14">
            <a:extLst>
              <a:ext uri="{FF2B5EF4-FFF2-40B4-BE49-F238E27FC236}">
                <a16:creationId xmlns:a16="http://schemas.microsoft.com/office/drawing/2014/main" id="{1208A0DC-B188-E9C2-ADDB-2BD0B3682F6E}"/>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pic>
        <p:nvPicPr>
          <p:cNvPr id="65" name="Google Shape;65;p14">
            <a:extLst>
              <a:ext uri="{FF2B5EF4-FFF2-40B4-BE49-F238E27FC236}">
                <a16:creationId xmlns:a16="http://schemas.microsoft.com/office/drawing/2014/main" id="{B8C980F5-DBEE-099E-C40E-2E0E96BFAB20}"/>
              </a:ext>
            </a:extLst>
          </p:cNvPr>
          <p:cNvPicPr preferRelativeResize="0"/>
          <p:nvPr/>
        </p:nvPicPr>
        <p:blipFill>
          <a:blip r:embed="rId3">
            <a:alphaModFix/>
          </a:blip>
          <a:stretch>
            <a:fillRect/>
          </a:stretch>
        </p:blipFill>
        <p:spPr>
          <a:xfrm>
            <a:off x="6902825" y="267151"/>
            <a:ext cx="1916576" cy="723275"/>
          </a:xfrm>
          <a:prstGeom prst="rect">
            <a:avLst/>
          </a:prstGeom>
          <a:noFill/>
          <a:ln>
            <a:noFill/>
          </a:ln>
        </p:spPr>
      </p:pic>
      <p:sp>
        <p:nvSpPr>
          <p:cNvPr id="66" name="Google Shape;66;p14">
            <a:extLst>
              <a:ext uri="{FF2B5EF4-FFF2-40B4-BE49-F238E27FC236}">
                <a16:creationId xmlns:a16="http://schemas.microsoft.com/office/drawing/2014/main" id="{B884FC50-D241-014B-B63D-1C5279DC7871}"/>
              </a:ext>
            </a:extLst>
          </p:cNvPr>
          <p:cNvSpPr txBox="1"/>
          <p:nvPr/>
        </p:nvSpPr>
        <p:spPr>
          <a:xfrm>
            <a:off x="55550" y="4695450"/>
            <a:ext cx="9144000" cy="324600"/>
          </a:xfrm>
          <a:prstGeom prst="rect">
            <a:avLst/>
          </a:prstGeom>
          <a:noFill/>
          <a:ln>
            <a:noFill/>
          </a:ln>
        </p:spPr>
        <p:txBody>
          <a:bodyPr spcFirstLastPara="1" wrap="square" lIns="91425" tIns="91425" rIns="91425" bIns="91425" anchor="t" anchorCtr="0">
            <a:noAutofit/>
          </a:bodyPr>
          <a:lstStyle/>
          <a:p>
            <a:pPr lvl="0" algn="r"/>
            <a:r>
              <a:rPr lang="en" dirty="0">
                <a:solidFill>
                  <a:srgbClr val="0070C0"/>
                </a:solidFill>
                <a:latin typeface="Calibri" panose="020F0502020204030204" pitchFamily="34" charset="0"/>
                <a:cs typeface="Calibri" panose="020F0502020204030204" pitchFamily="34" charset="0"/>
              </a:rPr>
              <a:t> Visualization – Trieste 2025</a:t>
            </a:r>
            <a:r>
              <a:rPr lang="en" dirty="0"/>
              <a:t>					         </a:t>
            </a:r>
            <a:endParaRPr dirty="0"/>
          </a:p>
        </p:txBody>
      </p:sp>
      <p:pic>
        <p:nvPicPr>
          <p:cNvPr id="67" name="Google Shape;67;p14">
            <a:extLst>
              <a:ext uri="{FF2B5EF4-FFF2-40B4-BE49-F238E27FC236}">
                <a16:creationId xmlns:a16="http://schemas.microsoft.com/office/drawing/2014/main" id="{03C37049-712B-5E68-A1FF-930B573BACE2}"/>
              </a:ext>
            </a:extLst>
          </p:cNvPr>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8" name="Google Shape;206;p35">
            <a:extLst>
              <a:ext uri="{FF2B5EF4-FFF2-40B4-BE49-F238E27FC236}">
                <a16:creationId xmlns:a16="http://schemas.microsoft.com/office/drawing/2014/main" id="{F146FDB4-6FFF-6569-607E-76A77B64BEEA}"/>
              </a:ext>
            </a:extLst>
          </p:cNvPr>
          <p:cNvSpPr txBox="1"/>
          <p:nvPr/>
        </p:nvSpPr>
        <p:spPr>
          <a:xfrm>
            <a:off x="461450" y="4225060"/>
            <a:ext cx="4073700" cy="36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sz="1200" u="sng" dirty="0">
                <a:solidFill>
                  <a:schemeClr val="hlink"/>
                </a:solidFill>
                <a:latin typeface="Raleway"/>
                <a:ea typeface="Raleway"/>
                <a:cs typeface="Raleway"/>
                <a:sym typeface="Raleway"/>
                <a:hlinkClick r:id="rId5"/>
              </a:rPr>
              <a:t>https://en.wikipedia.org/wiki/Anscombe%27s_quartet</a:t>
            </a:r>
            <a:endParaRPr sz="1200" dirty="0">
              <a:latin typeface="Raleway"/>
              <a:ea typeface="Raleway"/>
              <a:cs typeface="Raleway"/>
              <a:sym typeface="Raleway"/>
            </a:endParaRPr>
          </a:p>
        </p:txBody>
      </p:sp>
      <p:pic>
        <p:nvPicPr>
          <p:cNvPr id="4" name="Picture 3" descr="A screenshot of a calculator&#10;&#10;AI-generated content may be incorrect.">
            <a:extLst>
              <a:ext uri="{FF2B5EF4-FFF2-40B4-BE49-F238E27FC236}">
                <a16:creationId xmlns:a16="http://schemas.microsoft.com/office/drawing/2014/main" id="{CDE047F6-A5F9-E9A5-BB36-87752A3B52F8}"/>
              </a:ext>
            </a:extLst>
          </p:cNvPr>
          <p:cNvPicPr>
            <a:picLocks noChangeAspect="1"/>
          </p:cNvPicPr>
          <p:nvPr/>
        </p:nvPicPr>
        <p:blipFill>
          <a:blip r:embed="rId6"/>
          <a:stretch>
            <a:fillRect/>
          </a:stretch>
        </p:blipFill>
        <p:spPr>
          <a:xfrm>
            <a:off x="461450" y="1458132"/>
            <a:ext cx="7772400" cy="2664038"/>
          </a:xfrm>
          <a:prstGeom prst="rect">
            <a:avLst/>
          </a:prstGeom>
        </p:spPr>
      </p:pic>
    </p:spTree>
    <p:extLst>
      <p:ext uri="{BB962C8B-B14F-4D97-AF65-F5344CB8AC3E}">
        <p14:creationId xmlns:p14="http://schemas.microsoft.com/office/powerpoint/2010/main" val="37707412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211207" y="154932"/>
            <a:ext cx="8520600" cy="572700"/>
          </a:xfrm>
          <a:prstGeom prst="rect">
            <a:avLst/>
          </a:prstGeom>
        </p:spPr>
        <p:txBody>
          <a:bodyPr spcFirstLastPara="1" wrap="square" lIns="91425" tIns="91425" rIns="91425" bIns="91425" anchor="t" anchorCtr="0">
            <a:noAutofit/>
          </a:bodyPr>
          <a:lstStyle/>
          <a:p>
            <a:r>
              <a:rPr lang="fr" dirty="0">
                <a:solidFill>
                  <a:srgbClr val="0070C0"/>
                </a:solidFill>
                <a:latin typeface="Calibri" panose="020F0502020204030204" pitchFamily="34" charset="0"/>
                <a:cs typeface="Calibri" panose="020F0502020204030204" pitchFamily="34" charset="0"/>
                <a:sym typeface="Oxygen"/>
              </a:rPr>
              <a:t>Guide to data type</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20</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8" name="Google Shape;324;p51"/>
          <p:cNvSpPr/>
          <p:nvPr/>
        </p:nvSpPr>
        <p:spPr>
          <a:xfrm>
            <a:off x="3781926" y="614921"/>
            <a:ext cx="1538100" cy="4425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fr" sz="1200" b="1">
                <a:solidFill>
                  <a:srgbClr val="F6EB15"/>
                </a:solidFill>
                <a:latin typeface="Roboto"/>
                <a:ea typeface="Roboto"/>
                <a:cs typeface="Roboto"/>
                <a:sym typeface="Roboto"/>
              </a:rPr>
              <a:t>Variables</a:t>
            </a:r>
            <a:endParaRPr sz="1200" b="1">
              <a:solidFill>
                <a:srgbClr val="F6EB15"/>
              </a:solidFill>
            </a:endParaRPr>
          </a:p>
        </p:txBody>
      </p:sp>
      <p:sp>
        <p:nvSpPr>
          <p:cNvPr id="9" name="Google Shape;325;p51"/>
          <p:cNvSpPr/>
          <p:nvPr/>
        </p:nvSpPr>
        <p:spPr>
          <a:xfrm>
            <a:off x="5780823" y="1514622"/>
            <a:ext cx="1538100" cy="4425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fr" sz="1200" b="1" dirty="0">
                <a:solidFill>
                  <a:srgbClr val="F6EB15"/>
                </a:solidFill>
                <a:latin typeface="Roboto"/>
                <a:ea typeface="Roboto"/>
                <a:cs typeface="Roboto"/>
                <a:sym typeface="Roboto"/>
              </a:rPr>
              <a:t>Quantitative</a:t>
            </a:r>
            <a:endParaRPr sz="1200" b="1" dirty="0">
              <a:solidFill>
                <a:srgbClr val="F6EB15"/>
              </a:solidFill>
              <a:latin typeface="Roboto"/>
              <a:ea typeface="Roboto"/>
              <a:cs typeface="Roboto"/>
              <a:sym typeface="Roboto"/>
            </a:endParaRPr>
          </a:p>
          <a:p>
            <a:pPr marL="0" lvl="0" indent="0" algn="ctr" rtl="0">
              <a:spcBef>
                <a:spcPts val="0"/>
              </a:spcBef>
              <a:spcAft>
                <a:spcPts val="0"/>
              </a:spcAft>
              <a:buNone/>
            </a:pPr>
            <a:r>
              <a:rPr lang="fr" sz="1000" dirty="0">
                <a:solidFill>
                  <a:schemeClr val="bg1"/>
                </a:solidFill>
                <a:latin typeface="Roboto"/>
                <a:ea typeface="Roboto"/>
                <a:cs typeface="Roboto"/>
                <a:sym typeface="Roboto"/>
              </a:rPr>
              <a:t>(numerical) </a:t>
            </a:r>
            <a:endParaRPr sz="1000" dirty="0">
              <a:solidFill>
                <a:schemeClr val="bg1"/>
              </a:solidFill>
              <a:latin typeface="Roboto"/>
              <a:ea typeface="Roboto"/>
              <a:cs typeface="Roboto"/>
              <a:sym typeface="Roboto"/>
            </a:endParaRPr>
          </a:p>
        </p:txBody>
      </p:sp>
      <p:sp>
        <p:nvSpPr>
          <p:cNvPr id="10" name="Google Shape;326;p51"/>
          <p:cNvSpPr/>
          <p:nvPr/>
        </p:nvSpPr>
        <p:spPr>
          <a:xfrm>
            <a:off x="1554430" y="1514622"/>
            <a:ext cx="1538100" cy="4425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fr" sz="1200" b="1" dirty="0">
                <a:solidFill>
                  <a:srgbClr val="F6EB15"/>
                </a:solidFill>
                <a:latin typeface="Roboto"/>
                <a:ea typeface="Roboto"/>
                <a:cs typeface="Roboto"/>
                <a:sym typeface="Roboto"/>
              </a:rPr>
              <a:t>Qualitative</a:t>
            </a:r>
            <a:endParaRPr sz="1200" b="1" dirty="0">
              <a:solidFill>
                <a:srgbClr val="F6EB15"/>
              </a:solidFill>
              <a:latin typeface="Roboto"/>
              <a:ea typeface="Roboto"/>
              <a:cs typeface="Roboto"/>
              <a:sym typeface="Roboto"/>
            </a:endParaRPr>
          </a:p>
          <a:p>
            <a:pPr marL="0" lvl="0" indent="0" algn="ctr" rtl="0">
              <a:spcBef>
                <a:spcPts val="0"/>
              </a:spcBef>
              <a:spcAft>
                <a:spcPts val="0"/>
              </a:spcAft>
              <a:buNone/>
            </a:pPr>
            <a:r>
              <a:rPr lang="fr" sz="1000" dirty="0">
                <a:solidFill>
                  <a:schemeClr val="bg1"/>
                </a:solidFill>
                <a:latin typeface="Roboto"/>
                <a:ea typeface="Roboto"/>
                <a:cs typeface="Roboto"/>
                <a:sym typeface="Roboto"/>
              </a:rPr>
              <a:t>(categorical)</a:t>
            </a:r>
            <a:endParaRPr sz="1000" dirty="0">
              <a:solidFill>
                <a:schemeClr val="bg1"/>
              </a:solidFill>
              <a:latin typeface="Roboto"/>
              <a:ea typeface="Roboto"/>
              <a:cs typeface="Roboto"/>
              <a:sym typeface="Roboto"/>
            </a:endParaRPr>
          </a:p>
        </p:txBody>
      </p:sp>
      <p:sp>
        <p:nvSpPr>
          <p:cNvPr id="11" name="Google Shape;327;p51"/>
          <p:cNvSpPr/>
          <p:nvPr/>
        </p:nvSpPr>
        <p:spPr>
          <a:xfrm>
            <a:off x="632983" y="2414321"/>
            <a:ext cx="1538100" cy="5727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fr" sz="1200" b="1" dirty="0">
                <a:solidFill>
                  <a:srgbClr val="F6EB15"/>
                </a:solidFill>
                <a:latin typeface="Roboto"/>
                <a:ea typeface="Roboto"/>
                <a:cs typeface="Roboto"/>
                <a:sym typeface="Roboto"/>
              </a:rPr>
              <a:t>Ordinal</a:t>
            </a:r>
            <a:endParaRPr sz="1200" b="1" dirty="0">
              <a:solidFill>
                <a:srgbClr val="F6EB15"/>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000" dirty="0">
                <a:solidFill>
                  <a:schemeClr val="bg1"/>
                </a:solidFill>
                <a:latin typeface="Roboto"/>
                <a:ea typeface="Roboto"/>
                <a:cs typeface="Roboto"/>
                <a:sym typeface="Roboto"/>
              </a:rPr>
              <a:t>(can be ordered)</a:t>
            </a:r>
            <a:endParaRPr sz="1000" dirty="0">
              <a:solidFill>
                <a:schemeClr val="bg1"/>
              </a:solidFill>
              <a:latin typeface="Roboto"/>
              <a:ea typeface="Roboto"/>
              <a:cs typeface="Roboto"/>
              <a:sym typeface="Roboto"/>
            </a:endParaRPr>
          </a:p>
          <a:p>
            <a:pPr marL="0" lvl="0" indent="0" algn="ctr" rtl="0">
              <a:spcBef>
                <a:spcPts val="0"/>
              </a:spcBef>
              <a:spcAft>
                <a:spcPts val="0"/>
              </a:spcAft>
              <a:buNone/>
            </a:pPr>
            <a:r>
              <a:rPr lang="fr" sz="1000" i="1" dirty="0">
                <a:solidFill>
                  <a:schemeClr val="bg1"/>
                </a:solidFill>
                <a:latin typeface="Roboto"/>
                <a:ea typeface="Roboto"/>
                <a:cs typeface="Roboto"/>
                <a:sym typeface="Roboto"/>
              </a:rPr>
              <a:t>Satisfaction degree</a:t>
            </a:r>
            <a:endParaRPr sz="1000" i="1" dirty="0">
              <a:solidFill>
                <a:schemeClr val="bg1"/>
              </a:solidFill>
              <a:latin typeface="Roboto"/>
              <a:ea typeface="Roboto"/>
              <a:cs typeface="Roboto"/>
              <a:sym typeface="Roboto"/>
            </a:endParaRPr>
          </a:p>
        </p:txBody>
      </p:sp>
      <p:sp>
        <p:nvSpPr>
          <p:cNvPr id="12" name="Google Shape;328;p51"/>
          <p:cNvSpPr/>
          <p:nvPr/>
        </p:nvSpPr>
        <p:spPr>
          <a:xfrm>
            <a:off x="2628283" y="2414320"/>
            <a:ext cx="1538100" cy="5727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fr" sz="1200" b="1" dirty="0">
                <a:solidFill>
                  <a:srgbClr val="F6EB15"/>
                </a:solidFill>
                <a:latin typeface="Roboto"/>
                <a:ea typeface="Roboto"/>
                <a:cs typeface="Roboto"/>
                <a:sym typeface="Roboto"/>
              </a:rPr>
              <a:t>Nominal</a:t>
            </a:r>
            <a:endParaRPr sz="1200" b="1" dirty="0">
              <a:solidFill>
                <a:srgbClr val="F6EB15"/>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000" dirty="0">
                <a:solidFill>
                  <a:schemeClr val="bg1"/>
                </a:solidFill>
                <a:latin typeface="Roboto"/>
                <a:ea typeface="Roboto"/>
                <a:cs typeface="Roboto"/>
                <a:sym typeface="Roboto"/>
              </a:rPr>
              <a:t>(can’t be ordered)</a:t>
            </a:r>
            <a:endParaRPr sz="1000" dirty="0">
              <a:solidFill>
                <a:schemeClr val="bg1"/>
              </a:solidFill>
              <a:latin typeface="Roboto"/>
              <a:ea typeface="Roboto"/>
              <a:cs typeface="Roboto"/>
              <a:sym typeface="Roboto"/>
            </a:endParaRPr>
          </a:p>
          <a:p>
            <a:pPr marL="0" lvl="0" indent="0" algn="ctr" rtl="0">
              <a:spcBef>
                <a:spcPts val="0"/>
              </a:spcBef>
              <a:spcAft>
                <a:spcPts val="0"/>
              </a:spcAft>
              <a:buNone/>
            </a:pPr>
            <a:r>
              <a:rPr lang="fr" sz="1000" i="1" dirty="0">
                <a:solidFill>
                  <a:schemeClr val="bg1"/>
                </a:solidFill>
                <a:latin typeface="Roboto"/>
                <a:ea typeface="Roboto"/>
                <a:cs typeface="Roboto"/>
                <a:sym typeface="Roboto"/>
              </a:rPr>
              <a:t>States region</a:t>
            </a:r>
            <a:endParaRPr sz="1000" i="1" dirty="0">
              <a:solidFill>
                <a:schemeClr val="bg1"/>
              </a:solidFill>
              <a:latin typeface="Roboto"/>
              <a:ea typeface="Roboto"/>
              <a:cs typeface="Roboto"/>
              <a:sym typeface="Roboto"/>
            </a:endParaRPr>
          </a:p>
        </p:txBody>
      </p:sp>
      <p:sp>
        <p:nvSpPr>
          <p:cNvPr id="13" name="Google Shape;329;p51"/>
          <p:cNvSpPr/>
          <p:nvPr/>
        </p:nvSpPr>
        <p:spPr>
          <a:xfrm>
            <a:off x="4706983" y="2414320"/>
            <a:ext cx="1538100" cy="5727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fr" sz="1200" b="1" dirty="0">
                <a:solidFill>
                  <a:srgbClr val="F6EB15"/>
                </a:solidFill>
                <a:latin typeface="Roboto"/>
                <a:ea typeface="Roboto"/>
                <a:cs typeface="Roboto"/>
                <a:sym typeface="Roboto"/>
              </a:rPr>
              <a:t>Discrete</a:t>
            </a:r>
            <a:endParaRPr sz="1200" b="1" dirty="0">
              <a:solidFill>
                <a:srgbClr val="F6EB15"/>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000" dirty="0">
                <a:solidFill>
                  <a:schemeClr val="bg1"/>
                </a:solidFill>
                <a:latin typeface="Roboto"/>
                <a:ea typeface="Roboto"/>
                <a:cs typeface="Roboto"/>
                <a:sym typeface="Roboto"/>
              </a:rPr>
              <a:t>(limited value)</a:t>
            </a:r>
            <a:endParaRPr sz="1000" dirty="0">
              <a:solidFill>
                <a:schemeClr val="bg1"/>
              </a:solidFill>
              <a:latin typeface="Roboto"/>
              <a:ea typeface="Roboto"/>
              <a:cs typeface="Roboto"/>
              <a:sym typeface="Roboto"/>
            </a:endParaRPr>
          </a:p>
          <a:p>
            <a:pPr marL="0" lvl="0" indent="0" algn="ctr" rtl="0">
              <a:spcBef>
                <a:spcPts val="0"/>
              </a:spcBef>
              <a:spcAft>
                <a:spcPts val="0"/>
              </a:spcAft>
              <a:buNone/>
            </a:pPr>
            <a:r>
              <a:rPr lang="fr" sz="1000" i="1" dirty="0">
                <a:solidFill>
                  <a:schemeClr val="bg1"/>
                </a:solidFill>
                <a:latin typeface="Roboto"/>
                <a:ea typeface="Roboto"/>
                <a:cs typeface="Roboto"/>
                <a:sym typeface="Roboto"/>
              </a:rPr>
              <a:t>Children per family</a:t>
            </a:r>
            <a:endParaRPr sz="1000" i="1" dirty="0">
              <a:solidFill>
                <a:schemeClr val="bg1"/>
              </a:solidFill>
              <a:latin typeface="Roboto"/>
              <a:ea typeface="Roboto"/>
              <a:cs typeface="Roboto"/>
              <a:sym typeface="Roboto"/>
            </a:endParaRPr>
          </a:p>
        </p:txBody>
      </p:sp>
      <p:sp>
        <p:nvSpPr>
          <p:cNvPr id="14" name="Google Shape;330;p51"/>
          <p:cNvSpPr/>
          <p:nvPr/>
        </p:nvSpPr>
        <p:spPr>
          <a:xfrm>
            <a:off x="6930883" y="2414320"/>
            <a:ext cx="1538100" cy="5727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fr" sz="1200" b="1" dirty="0">
                <a:solidFill>
                  <a:srgbClr val="F6EB15"/>
                </a:solidFill>
                <a:latin typeface="Roboto"/>
                <a:ea typeface="Roboto"/>
                <a:cs typeface="Roboto"/>
                <a:sym typeface="Roboto"/>
              </a:rPr>
              <a:t>Continuous</a:t>
            </a:r>
            <a:endParaRPr sz="1200" b="1" dirty="0">
              <a:solidFill>
                <a:srgbClr val="F6EB15"/>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000" dirty="0">
                <a:solidFill>
                  <a:schemeClr val="bg1"/>
                </a:solidFill>
                <a:latin typeface="Roboto"/>
                <a:ea typeface="Roboto"/>
                <a:cs typeface="Roboto"/>
                <a:sym typeface="Roboto"/>
              </a:rPr>
              <a:t>(unlimited value)</a:t>
            </a:r>
            <a:endParaRPr sz="1000" dirty="0">
              <a:solidFill>
                <a:schemeClr val="bg1"/>
              </a:solidFill>
              <a:latin typeface="Roboto"/>
              <a:ea typeface="Roboto"/>
              <a:cs typeface="Roboto"/>
              <a:sym typeface="Roboto"/>
            </a:endParaRPr>
          </a:p>
          <a:p>
            <a:pPr marL="0" lvl="0" indent="0" algn="ctr" rtl="0">
              <a:spcBef>
                <a:spcPts val="0"/>
              </a:spcBef>
              <a:spcAft>
                <a:spcPts val="0"/>
              </a:spcAft>
              <a:buNone/>
            </a:pPr>
            <a:r>
              <a:rPr lang="fr" sz="1000" i="1" dirty="0">
                <a:solidFill>
                  <a:schemeClr val="bg1"/>
                </a:solidFill>
                <a:latin typeface="Roboto"/>
                <a:ea typeface="Roboto"/>
                <a:cs typeface="Roboto"/>
                <a:sym typeface="Roboto"/>
              </a:rPr>
              <a:t>Height</a:t>
            </a:r>
            <a:endParaRPr sz="1000" i="1" dirty="0">
              <a:solidFill>
                <a:schemeClr val="bg1"/>
              </a:solidFill>
              <a:latin typeface="Roboto"/>
              <a:ea typeface="Roboto"/>
              <a:cs typeface="Roboto"/>
              <a:sym typeface="Roboto"/>
            </a:endParaRPr>
          </a:p>
        </p:txBody>
      </p:sp>
      <p:cxnSp>
        <p:nvCxnSpPr>
          <p:cNvPr id="15" name="Google Shape;331;p51"/>
          <p:cNvCxnSpPr>
            <a:stCxn id="8" idx="2"/>
            <a:endCxn id="9" idx="0"/>
          </p:cNvCxnSpPr>
          <p:nvPr/>
        </p:nvCxnSpPr>
        <p:spPr>
          <a:xfrm rot="-5400000" flipH="1">
            <a:off x="5321826" y="286571"/>
            <a:ext cx="457200" cy="1998900"/>
          </a:xfrm>
          <a:prstGeom prst="bentConnector3">
            <a:avLst>
              <a:gd name="adj1" fmla="val 50000"/>
            </a:avLst>
          </a:prstGeom>
          <a:noFill/>
          <a:ln w="9525" cap="flat" cmpd="sng">
            <a:solidFill>
              <a:srgbClr val="00B050"/>
            </a:solidFill>
            <a:prstDash val="solid"/>
            <a:round/>
            <a:headEnd type="none" w="sm" len="sm"/>
            <a:tailEnd type="none" w="sm" len="sm"/>
          </a:ln>
        </p:spPr>
      </p:cxnSp>
      <p:cxnSp>
        <p:nvCxnSpPr>
          <p:cNvPr id="16" name="Google Shape;332;p51"/>
          <p:cNvCxnSpPr>
            <a:stCxn id="10" idx="0"/>
            <a:endCxn id="8" idx="2"/>
          </p:cNvCxnSpPr>
          <p:nvPr/>
        </p:nvCxnSpPr>
        <p:spPr>
          <a:xfrm rot="-5400000">
            <a:off x="3208630" y="172272"/>
            <a:ext cx="457200" cy="2227500"/>
          </a:xfrm>
          <a:prstGeom prst="bentConnector3">
            <a:avLst>
              <a:gd name="adj1" fmla="val 50000"/>
            </a:avLst>
          </a:prstGeom>
          <a:noFill/>
          <a:ln w="9525" cap="flat" cmpd="sng">
            <a:solidFill>
              <a:srgbClr val="00B050"/>
            </a:solidFill>
            <a:prstDash val="solid"/>
            <a:round/>
            <a:headEnd type="none" w="sm" len="sm"/>
            <a:tailEnd type="none" w="sm" len="sm"/>
          </a:ln>
        </p:spPr>
      </p:cxnSp>
      <p:cxnSp>
        <p:nvCxnSpPr>
          <p:cNvPr id="17" name="Google Shape;333;p51"/>
          <p:cNvCxnSpPr>
            <a:stCxn id="10" idx="2"/>
            <a:endCxn id="12" idx="0"/>
          </p:cNvCxnSpPr>
          <p:nvPr/>
        </p:nvCxnSpPr>
        <p:spPr>
          <a:xfrm rot="-5400000" flipH="1">
            <a:off x="2631880" y="1648722"/>
            <a:ext cx="457200" cy="1074000"/>
          </a:xfrm>
          <a:prstGeom prst="bentConnector3">
            <a:avLst>
              <a:gd name="adj1" fmla="val 50000"/>
            </a:avLst>
          </a:prstGeom>
          <a:noFill/>
          <a:ln w="9525" cap="flat" cmpd="sng">
            <a:solidFill>
              <a:srgbClr val="00B050"/>
            </a:solidFill>
            <a:prstDash val="solid"/>
            <a:round/>
            <a:headEnd type="none" w="sm" len="sm"/>
            <a:tailEnd type="none" w="sm" len="sm"/>
          </a:ln>
        </p:spPr>
      </p:cxnSp>
      <p:cxnSp>
        <p:nvCxnSpPr>
          <p:cNvPr id="18" name="Google Shape;334;p51"/>
          <p:cNvCxnSpPr>
            <a:stCxn id="11" idx="0"/>
            <a:endCxn id="10" idx="2"/>
          </p:cNvCxnSpPr>
          <p:nvPr/>
        </p:nvCxnSpPr>
        <p:spPr>
          <a:xfrm rot="-5400000">
            <a:off x="1634083" y="1725071"/>
            <a:ext cx="457200" cy="921300"/>
          </a:xfrm>
          <a:prstGeom prst="bentConnector3">
            <a:avLst>
              <a:gd name="adj1" fmla="val 50000"/>
            </a:avLst>
          </a:prstGeom>
          <a:noFill/>
          <a:ln w="9525" cap="flat" cmpd="sng">
            <a:solidFill>
              <a:srgbClr val="00B050"/>
            </a:solidFill>
            <a:prstDash val="solid"/>
            <a:round/>
            <a:headEnd type="none" w="sm" len="sm"/>
            <a:tailEnd type="none" w="sm" len="sm"/>
          </a:ln>
        </p:spPr>
      </p:cxnSp>
      <p:cxnSp>
        <p:nvCxnSpPr>
          <p:cNvPr id="19" name="Google Shape;335;p51"/>
          <p:cNvCxnSpPr>
            <a:stCxn id="9" idx="2"/>
            <a:endCxn id="14" idx="0"/>
          </p:cNvCxnSpPr>
          <p:nvPr/>
        </p:nvCxnSpPr>
        <p:spPr>
          <a:xfrm rot="-5400000" flipH="1">
            <a:off x="6896373" y="1610622"/>
            <a:ext cx="457200" cy="1150200"/>
          </a:xfrm>
          <a:prstGeom prst="bentConnector3">
            <a:avLst>
              <a:gd name="adj1" fmla="val 50000"/>
            </a:avLst>
          </a:prstGeom>
          <a:noFill/>
          <a:ln w="9525" cap="flat" cmpd="sng">
            <a:solidFill>
              <a:srgbClr val="00B050"/>
            </a:solidFill>
            <a:prstDash val="solid"/>
            <a:round/>
            <a:headEnd type="none" w="sm" len="sm"/>
            <a:tailEnd type="none" w="sm" len="sm"/>
          </a:ln>
        </p:spPr>
      </p:cxnSp>
      <p:cxnSp>
        <p:nvCxnSpPr>
          <p:cNvPr id="20" name="Google Shape;336;p51"/>
          <p:cNvCxnSpPr>
            <a:stCxn id="13" idx="0"/>
            <a:endCxn id="9" idx="2"/>
          </p:cNvCxnSpPr>
          <p:nvPr/>
        </p:nvCxnSpPr>
        <p:spPr>
          <a:xfrm rot="-5400000">
            <a:off x="5784283" y="1648870"/>
            <a:ext cx="457200" cy="1073700"/>
          </a:xfrm>
          <a:prstGeom prst="bentConnector3">
            <a:avLst>
              <a:gd name="adj1" fmla="val 50000"/>
            </a:avLst>
          </a:prstGeom>
          <a:noFill/>
          <a:ln w="9525" cap="flat" cmpd="sng">
            <a:solidFill>
              <a:srgbClr val="00B050"/>
            </a:solidFill>
            <a:prstDash val="solid"/>
            <a:round/>
            <a:headEnd type="none" w="sm" len="sm"/>
            <a:tailEnd type="none" w="sm" len="sm"/>
          </a:ln>
        </p:spPr>
      </p:cxnSp>
      <p:sp>
        <p:nvSpPr>
          <p:cNvPr id="21" name="Google Shape;337;p51"/>
          <p:cNvSpPr/>
          <p:nvPr/>
        </p:nvSpPr>
        <p:spPr>
          <a:xfrm>
            <a:off x="629571" y="3314024"/>
            <a:ext cx="1538100" cy="4425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rgbClr val="F6EB15"/>
                </a:solidFill>
                <a:latin typeface="Roboto"/>
                <a:ea typeface="Roboto"/>
                <a:cs typeface="Roboto"/>
                <a:sym typeface="Roboto"/>
              </a:rPr>
              <a:t>Bar chart</a:t>
            </a:r>
            <a:endParaRPr>
              <a:solidFill>
                <a:srgbClr val="F6EB15"/>
              </a:solidFill>
            </a:endParaRPr>
          </a:p>
        </p:txBody>
      </p:sp>
      <p:sp>
        <p:nvSpPr>
          <p:cNvPr id="22" name="Google Shape;338;p51"/>
          <p:cNvSpPr/>
          <p:nvPr/>
        </p:nvSpPr>
        <p:spPr>
          <a:xfrm>
            <a:off x="2624864" y="3314024"/>
            <a:ext cx="1538100" cy="4425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dirty="0">
                <a:solidFill>
                  <a:srgbClr val="F6EB15"/>
                </a:solidFill>
                <a:latin typeface="Roboto"/>
                <a:ea typeface="Roboto"/>
                <a:cs typeface="Roboto"/>
                <a:sym typeface="Roboto"/>
              </a:rPr>
              <a:t>Pie chart</a:t>
            </a:r>
            <a:endParaRPr sz="1000" dirty="0">
              <a:solidFill>
                <a:srgbClr val="F6EB15"/>
              </a:solidFill>
              <a:latin typeface="Roboto"/>
              <a:ea typeface="Roboto"/>
              <a:cs typeface="Roboto"/>
              <a:sym typeface="Roboto"/>
            </a:endParaRPr>
          </a:p>
          <a:p>
            <a:pPr marL="0" lvl="0" indent="0" algn="ctr" rtl="0">
              <a:spcBef>
                <a:spcPts val="0"/>
              </a:spcBef>
              <a:spcAft>
                <a:spcPts val="0"/>
              </a:spcAft>
              <a:buNone/>
            </a:pPr>
            <a:r>
              <a:rPr lang="fr" sz="1000" dirty="0">
                <a:solidFill>
                  <a:schemeClr val="bg1"/>
                </a:solidFill>
                <a:latin typeface="Roboto"/>
                <a:ea typeface="Roboto"/>
                <a:cs typeface="Roboto"/>
                <a:sym typeface="Roboto"/>
              </a:rPr>
              <a:t>Bubble chart</a:t>
            </a:r>
            <a:endParaRPr sz="1000" dirty="0">
              <a:solidFill>
                <a:schemeClr val="bg1"/>
              </a:solidFill>
              <a:latin typeface="Roboto"/>
              <a:ea typeface="Roboto"/>
              <a:cs typeface="Roboto"/>
              <a:sym typeface="Roboto"/>
            </a:endParaRPr>
          </a:p>
        </p:txBody>
      </p:sp>
      <p:sp>
        <p:nvSpPr>
          <p:cNvPr id="23" name="Google Shape;339;p51"/>
          <p:cNvSpPr/>
          <p:nvPr/>
        </p:nvSpPr>
        <p:spPr>
          <a:xfrm>
            <a:off x="4710458" y="3183820"/>
            <a:ext cx="1538100" cy="5727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dirty="0">
                <a:solidFill>
                  <a:srgbClr val="F6EB15"/>
                </a:solidFill>
                <a:latin typeface="Roboto"/>
                <a:ea typeface="Roboto"/>
                <a:cs typeface="Roboto"/>
                <a:sym typeface="Roboto"/>
              </a:rPr>
              <a:t>Bar chart</a:t>
            </a:r>
            <a:endParaRPr sz="1000" dirty="0">
              <a:solidFill>
                <a:srgbClr val="F6EB15"/>
              </a:solidFill>
              <a:latin typeface="Roboto"/>
              <a:ea typeface="Roboto"/>
              <a:cs typeface="Roboto"/>
              <a:sym typeface="Roboto"/>
            </a:endParaRPr>
          </a:p>
          <a:p>
            <a:pPr marL="0" lvl="0" indent="0" algn="ctr" rtl="0">
              <a:spcBef>
                <a:spcPts val="0"/>
              </a:spcBef>
              <a:spcAft>
                <a:spcPts val="0"/>
              </a:spcAft>
              <a:buNone/>
            </a:pPr>
            <a:r>
              <a:rPr lang="fr" sz="1000" dirty="0">
                <a:solidFill>
                  <a:schemeClr val="bg1"/>
                </a:solidFill>
                <a:latin typeface="Roboto"/>
                <a:ea typeface="Roboto"/>
                <a:cs typeface="Roboto"/>
                <a:sym typeface="Roboto"/>
              </a:rPr>
              <a:t>Line chart</a:t>
            </a:r>
            <a:endParaRPr sz="1000" dirty="0">
              <a:solidFill>
                <a:schemeClr val="bg1"/>
              </a:solidFill>
              <a:latin typeface="Roboto"/>
              <a:ea typeface="Roboto"/>
              <a:cs typeface="Roboto"/>
              <a:sym typeface="Roboto"/>
            </a:endParaRPr>
          </a:p>
        </p:txBody>
      </p:sp>
      <p:sp>
        <p:nvSpPr>
          <p:cNvPr id="24" name="Google Shape;340;p51"/>
          <p:cNvSpPr/>
          <p:nvPr/>
        </p:nvSpPr>
        <p:spPr>
          <a:xfrm>
            <a:off x="6934358" y="3183820"/>
            <a:ext cx="1538100" cy="5727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dirty="0">
                <a:solidFill>
                  <a:srgbClr val="F6EB15"/>
                </a:solidFill>
                <a:latin typeface="Roboto"/>
                <a:ea typeface="Roboto"/>
                <a:cs typeface="Roboto"/>
                <a:sym typeface="Roboto"/>
              </a:rPr>
              <a:t>Histogram</a:t>
            </a:r>
            <a:endParaRPr sz="1000" dirty="0">
              <a:solidFill>
                <a:srgbClr val="F6EB15"/>
              </a:solidFill>
              <a:latin typeface="Roboto"/>
              <a:ea typeface="Roboto"/>
              <a:cs typeface="Roboto"/>
              <a:sym typeface="Roboto"/>
            </a:endParaRPr>
          </a:p>
          <a:p>
            <a:pPr marL="0" lvl="0" indent="0" algn="ctr" rtl="0">
              <a:spcBef>
                <a:spcPts val="0"/>
              </a:spcBef>
              <a:spcAft>
                <a:spcPts val="0"/>
              </a:spcAft>
              <a:buNone/>
            </a:pPr>
            <a:r>
              <a:rPr lang="fr" sz="1000" dirty="0">
                <a:solidFill>
                  <a:schemeClr val="bg1"/>
                </a:solidFill>
                <a:latin typeface="Roboto"/>
                <a:ea typeface="Roboto"/>
                <a:cs typeface="Roboto"/>
                <a:sym typeface="Roboto"/>
              </a:rPr>
              <a:t>Scatterplot</a:t>
            </a:r>
            <a:endParaRPr sz="1000" dirty="0">
              <a:solidFill>
                <a:schemeClr val="bg1"/>
              </a:solidFill>
              <a:latin typeface="Roboto"/>
              <a:ea typeface="Roboto"/>
              <a:cs typeface="Roboto"/>
              <a:sym typeface="Roboto"/>
            </a:endParaRPr>
          </a:p>
          <a:p>
            <a:pPr marL="0" lvl="0" indent="0" algn="ctr" rtl="0">
              <a:spcBef>
                <a:spcPts val="0"/>
              </a:spcBef>
              <a:spcAft>
                <a:spcPts val="0"/>
              </a:spcAft>
              <a:buNone/>
            </a:pPr>
            <a:r>
              <a:rPr lang="fr" sz="1000" dirty="0">
                <a:solidFill>
                  <a:schemeClr val="bg1"/>
                </a:solidFill>
                <a:latin typeface="Roboto"/>
                <a:ea typeface="Roboto"/>
                <a:cs typeface="Roboto"/>
                <a:sym typeface="Roboto"/>
              </a:rPr>
              <a:t>Boxplot</a:t>
            </a:r>
            <a:endParaRPr sz="1000" dirty="0">
              <a:solidFill>
                <a:schemeClr val="bg1"/>
              </a:solidFill>
              <a:latin typeface="Roboto"/>
              <a:ea typeface="Roboto"/>
              <a:cs typeface="Roboto"/>
              <a:sym typeface="Roboto"/>
            </a:endParaRPr>
          </a:p>
        </p:txBody>
      </p:sp>
      <p:cxnSp>
        <p:nvCxnSpPr>
          <p:cNvPr id="25" name="Google Shape;341;p51"/>
          <p:cNvCxnSpPr>
            <a:stCxn id="23" idx="0"/>
            <a:endCxn id="13" idx="2"/>
          </p:cNvCxnSpPr>
          <p:nvPr/>
        </p:nvCxnSpPr>
        <p:spPr>
          <a:xfrm rot="5400000" flipH="1">
            <a:off x="5379308" y="3083620"/>
            <a:ext cx="196800" cy="3600"/>
          </a:xfrm>
          <a:prstGeom prst="bentConnector3">
            <a:avLst>
              <a:gd name="adj1" fmla="val 50000"/>
            </a:avLst>
          </a:prstGeom>
          <a:noFill/>
          <a:ln w="9525" cap="flat" cmpd="sng">
            <a:solidFill>
              <a:srgbClr val="00B050"/>
            </a:solidFill>
            <a:prstDash val="solid"/>
            <a:round/>
            <a:headEnd type="none" w="sm" len="sm"/>
            <a:tailEnd type="none" w="sm" len="sm"/>
          </a:ln>
        </p:spPr>
      </p:cxnSp>
      <p:cxnSp>
        <p:nvCxnSpPr>
          <p:cNvPr id="26" name="Google Shape;342;p51"/>
          <p:cNvCxnSpPr>
            <a:stCxn id="24" idx="0"/>
            <a:endCxn id="14" idx="2"/>
          </p:cNvCxnSpPr>
          <p:nvPr/>
        </p:nvCxnSpPr>
        <p:spPr>
          <a:xfrm rot="5400000" flipH="1">
            <a:off x="7603208" y="3083620"/>
            <a:ext cx="196800" cy="3600"/>
          </a:xfrm>
          <a:prstGeom prst="bentConnector3">
            <a:avLst>
              <a:gd name="adj1" fmla="val 50000"/>
            </a:avLst>
          </a:prstGeom>
          <a:noFill/>
          <a:ln w="9525" cap="flat" cmpd="sng">
            <a:solidFill>
              <a:srgbClr val="00B050"/>
            </a:solidFill>
            <a:prstDash val="solid"/>
            <a:round/>
            <a:headEnd type="none" w="sm" len="sm"/>
            <a:tailEnd type="none" w="sm" len="sm"/>
          </a:ln>
        </p:spPr>
      </p:cxnSp>
      <p:sp>
        <p:nvSpPr>
          <p:cNvPr id="27" name="Google Shape;343;p51"/>
          <p:cNvSpPr/>
          <p:nvPr/>
        </p:nvSpPr>
        <p:spPr>
          <a:xfrm>
            <a:off x="6934358" y="3923621"/>
            <a:ext cx="1538100" cy="6999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dirty="0">
                <a:solidFill>
                  <a:schemeClr val="bg1"/>
                </a:solidFill>
                <a:latin typeface="Roboto"/>
                <a:ea typeface="Roboto"/>
                <a:cs typeface="Roboto"/>
                <a:sym typeface="Roboto"/>
              </a:rPr>
              <a:t>Mean, median, distribution, range &amp; standard deviation</a:t>
            </a:r>
            <a:endParaRPr sz="1000" dirty="0">
              <a:solidFill>
                <a:schemeClr val="bg1"/>
              </a:solidFill>
              <a:latin typeface="Roboto"/>
              <a:ea typeface="Roboto"/>
              <a:cs typeface="Roboto"/>
              <a:sym typeface="Roboto"/>
            </a:endParaRPr>
          </a:p>
        </p:txBody>
      </p:sp>
      <p:sp>
        <p:nvSpPr>
          <p:cNvPr id="28" name="Google Shape;344;p51"/>
          <p:cNvSpPr/>
          <p:nvPr/>
        </p:nvSpPr>
        <p:spPr>
          <a:xfrm>
            <a:off x="4696383" y="3923619"/>
            <a:ext cx="1538100" cy="6999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dirty="0">
                <a:solidFill>
                  <a:schemeClr val="bg1"/>
                </a:solidFill>
                <a:latin typeface="Roboto"/>
                <a:ea typeface="Roboto"/>
                <a:cs typeface="Roboto"/>
                <a:sym typeface="Roboto"/>
              </a:rPr>
              <a:t>Mean, sum &amp; standard deviation</a:t>
            </a:r>
            <a:endParaRPr dirty="0">
              <a:solidFill>
                <a:schemeClr val="bg1"/>
              </a:solidFill>
            </a:endParaRPr>
          </a:p>
        </p:txBody>
      </p:sp>
      <p:cxnSp>
        <p:nvCxnSpPr>
          <p:cNvPr id="29" name="Google Shape;345;p51"/>
          <p:cNvCxnSpPr>
            <a:stCxn id="11" idx="2"/>
            <a:endCxn id="21" idx="0"/>
          </p:cNvCxnSpPr>
          <p:nvPr/>
        </p:nvCxnSpPr>
        <p:spPr>
          <a:xfrm flipH="1">
            <a:off x="1398733" y="2987021"/>
            <a:ext cx="3300" cy="327000"/>
          </a:xfrm>
          <a:prstGeom prst="straightConnector1">
            <a:avLst/>
          </a:prstGeom>
          <a:noFill/>
          <a:ln w="9525" cap="flat" cmpd="sng">
            <a:solidFill>
              <a:srgbClr val="00B050"/>
            </a:solidFill>
            <a:prstDash val="solid"/>
            <a:round/>
            <a:headEnd type="none" w="med" len="med"/>
            <a:tailEnd type="none" w="med" len="med"/>
          </a:ln>
        </p:spPr>
      </p:cxnSp>
      <p:cxnSp>
        <p:nvCxnSpPr>
          <p:cNvPr id="30" name="Google Shape;346;p51"/>
          <p:cNvCxnSpPr>
            <a:stCxn id="12" idx="2"/>
            <a:endCxn id="22" idx="0"/>
          </p:cNvCxnSpPr>
          <p:nvPr/>
        </p:nvCxnSpPr>
        <p:spPr>
          <a:xfrm flipH="1">
            <a:off x="3394033" y="2987020"/>
            <a:ext cx="3300" cy="327000"/>
          </a:xfrm>
          <a:prstGeom prst="straightConnector1">
            <a:avLst/>
          </a:prstGeom>
          <a:noFill/>
          <a:ln w="9525" cap="flat" cmpd="sng">
            <a:solidFill>
              <a:srgbClr val="00B050"/>
            </a:solidFill>
            <a:prstDash val="solid"/>
            <a:round/>
            <a:headEnd type="none" w="med" len="med"/>
            <a:tailEnd type="none" w="med" len="med"/>
          </a:ln>
        </p:spPr>
      </p:cxnSp>
      <p:sp>
        <p:nvSpPr>
          <p:cNvPr id="31" name="Google Shape;347;p51"/>
          <p:cNvSpPr/>
          <p:nvPr/>
        </p:nvSpPr>
        <p:spPr>
          <a:xfrm>
            <a:off x="1543971" y="3923624"/>
            <a:ext cx="1538100" cy="442500"/>
          </a:xfrm>
          <a:prstGeom prst="roundRect">
            <a:avLst>
              <a:gd name="adj" fmla="val 50000"/>
            </a:avLst>
          </a:prstGeom>
          <a:gradFill flip="none" rotWithShape="1">
            <a:gsLst>
              <a:gs pos="0">
                <a:srgbClr val="5FB44D">
                  <a:shade val="30000"/>
                  <a:satMod val="115000"/>
                </a:srgbClr>
              </a:gs>
              <a:gs pos="50000">
                <a:srgbClr val="5FB44D">
                  <a:shade val="67500"/>
                  <a:satMod val="115000"/>
                </a:srgbClr>
              </a:gs>
              <a:gs pos="100000">
                <a:srgbClr val="5FB44D">
                  <a:shade val="100000"/>
                  <a:satMod val="115000"/>
                </a:srgbClr>
              </a:gs>
            </a:gsLst>
            <a:lin ang="2700000" scaled="1"/>
            <a:tileRect/>
          </a:gradFill>
          <a:ln>
            <a:solidFill>
              <a:srgbClr val="00B05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dirty="0">
                <a:solidFill>
                  <a:schemeClr val="bg1"/>
                </a:solidFill>
                <a:latin typeface="Roboto"/>
                <a:ea typeface="Roboto"/>
                <a:cs typeface="Roboto"/>
                <a:sym typeface="Roboto"/>
              </a:rPr>
              <a:t>Mode </a:t>
            </a:r>
            <a:endParaRPr sz="1000" dirty="0">
              <a:solidFill>
                <a:schemeClr val="bg1"/>
              </a:solidFill>
              <a:latin typeface="Roboto"/>
              <a:ea typeface="Roboto"/>
              <a:cs typeface="Roboto"/>
              <a:sym typeface="Roboto"/>
            </a:endParaRPr>
          </a:p>
          <a:p>
            <a:pPr marL="0" lvl="0" indent="0" algn="ctr" rtl="0">
              <a:spcBef>
                <a:spcPts val="0"/>
              </a:spcBef>
              <a:spcAft>
                <a:spcPts val="0"/>
              </a:spcAft>
              <a:buNone/>
            </a:pPr>
            <a:r>
              <a:rPr lang="fr" sz="1000" dirty="0">
                <a:solidFill>
                  <a:schemeClr val="bg1"/>
                </a:solidFill>
                <a:latin typeface="Roboto"/>
                <a:ea typeface="Roboto"/>
                <a:cs typeface="Roboto"/>
                <a:sym typeface="Roboto"/>
              </a:rPr>
              <a:t>(most frequent value)</a:t>
            </a:r>
            <a:endParaRPr sz="1000" dirty="0">
              <a:solidFill>
                <a:schemeClr val="bg1"/>
              </a:solidFill>
              <a:latin typeface="Roboto"/>
              <a:ea typeface="Roboto"/>
              <a:cs typeface="Roboto"/>
              <a:sym typeface="Roboto"/>
            </a:endParaRPr>
          </a:p>
        </p:txBody>
      </p:sp>
      <p:sp>
        <p:nvSpPr>
          <p:cNvPr id="4" name="Google Shape;66;p14">
            <a:extLst>
              <a:ext uri="{FF2B5EF4-FFF2-40B4-BE49-F238E27FC236}">
                <a16:creationId xmlns:a16="http://schemas.microsoft.com/office/drawing/2014/main" id="{AA4D89B0-C966-0D21-DDC7-8F337B1A87C3}"/>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0728920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Chart Types</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8" name="Google Shape;353;p52"/>
          <p:cNvPicPr preferRelativeResize="0"/>
          <p:nvPr/>
        </p:nvPicPr>
        <p:blipFill>
          <a:blip r:embed="rId5">
            <a:alphaModFix/>
          </a:blip>
          <a:stretch>
            <a:fillRect/>
          </a:stretch>
        </p:blipFill>
        <p:spPr>
          <a:xfrm>
            <a:off x="656188" y="1267025"/>
            <a:ext cx="2352675" cy="876300"/>
          </a:xfrm>
          <a:prstGeom prst="rect">
            <a:avLst/>
          </a:prstGeom>
          <a:noFill/>
          <a:ln>
            <a:noFill/>
          </a:ln>
        </p:spPr>
      </p:pic>
      <p:pic>
        <p:nvPicPr>
          <p:cNvPr id="9" name="Google Shape;354;p52"/>
          <p:cNvPicPr preferRelativeResize="0"/>
          <p:nvPr/>
        </p:nvPicPr>
        <p:blipFill>
          <a:blip r:embed="rId6">
            <a:alphaModFix/>
          </a:blip>
          <a:stretch>
            <a:fillRect/>
          </a:stretch>
        </p:blipFill>
        <p:spPr>
          <a:xfrm>
            <a:off x="541888" y="1286075"/>
            <a:ext cx="2581275" cy="838200"/>
          </a:xfrm>
          <a:prstGeom prst="rect">
            <a:avLst/>
          </a:prstGeom>
          <a:noFill/>
          <a:ln>
            <a:noFill/>
          </a:ln>
        </p:spPr>
      </p:pic>
      <p:pic>
        <p:nvPicPr>
          <p:cNvPr id="10" name="Google Shape;355;p52"/>
          <p:cNvPicPr preferRelativeResize="0"/>
          <p:nvPr/>
        </p:nvPicPr>
        <p:blipFill>
          <a:blip r:embed="rId7">
            <a:alphaModFix/>
          </a:blip>
          <a:stretch>
            <a:fillRect/>
          </a:stretch>
        </p:blipFill>
        <p:spPr>
          <a:xfrm>
            <a:off x="656188" y="1286075"/>
            <a:ext cx="2352675" cy="838200"/>
          </a:xfrm>
          <a:prstGeom prst="rect">
            <a:avLst/>
          </a:prstGeom>
          <a:noFill/>
          <a:ln>
            <a:noFill/>
          </a:ln>
        </p:spPr>
      </p:pic>
      <p:pic>
        <p:nvPicPr>
          <p:cNvPr id="11" name="Google Shape;356;p52"/>
          <p:cNvPicPr preferRelativeResize="0"/>
          <p:nvPr/>
        </p:nvPicPr>
        <p:blipFill>
          <a:blip r:embed="rId8">
            <a:alphaModFix/>
          </a:blip>
          <a:stretch>
            <a:fillRect/>
          </a:stretch>
        </p:blipFill>
        <p:spPr>
          <a:xfrm>
            <a:off x="541888" y="1286075"/>
            <a:ext cx="2581275" cy="838200"/>
          </a:xfrm>
          <a:prstGeom prst="rect">
            <a:avLst/>
          </a:prstGeom>
          <a:noFill/>
          <a:ln>
            <a:noFill/>
          </a:ln>
        </p:spPr>
      </p:pic>
      <p:pic>
        <p:nvPicPr>
          <p:cNvPr id="12" name="Google Shape;357;p52"/>
          <p:cNvPicPr preferRelativeResize="0"/>
          <p:nvPr/>
        </p:nvPicPr>
        <p:blipFill>
          <a:blip r:embed="rId9">
            <a:alphaModFix/>
          </a:blip>
          <a:stretch>
            <a:fillRect/>
          </a:stretch>
        </p:blipFill>
        <p:spPr>
          <a:xfrm>
            <a:off x="656188" y="1286075"/>
            <a:ext cx="2352675" cy="838200"/>
          </a:xfrm>
          <a:prstGeom prst="rect">
            <a:avLst/>
          </a:prstGeom>
          <a:noFill/>
          <a:ln>
            <a:noFill/>
          </a:ln>
        </p:spPr>
      </p:pic>
      <p:pic>
        <p:nvPicPr>
          <p:cNvPr id="13" name="Google Shape;358;p52"/>
          <p:cNvPicPr preferRelativeResize="0"/>
          <p:nvPr/>
        </p:nvPicPr>
        <p:blipFill>
          <a:blip r:embed="rId10">
            <a:alphaModFix/>
          </a:blip>
          <a:stretch>
            <a:fillRect/>
          </a:stretch>
        </p:blipFill>
        <p:spPr>
          <a:xfrm>
            <a:off x="656188" y="1286075"/>
            <a:ext cx="2352675" cy="838200"/>
          </a:xfrm>
          <a:prstGeom prst="rect">
            <a:avLst/>
          </a:prstGeom>
          <a:noFill/>
          <a:ln>
            <a:noFill/>
          </a:ln>
        </p:spPr>
      </p:pic>
      <p:pic>
        <p:nvPicPr>
          <p:cNvPr id="14" name="Google Shape;359;p52"/>
          <p:cNvPicPr preferRelativeResize="0"/>
          <p:nvPr/>
        </p:nvPicPr>
        <p:blipFill>
          <a:blip r:embed="rId11">
            <a:alphaModFix/>
          </a:blip>
          <a:stretch>
            <a:fillRect/>
          </a:stretch>
        </p:blipFill>
        <p:spPr>
          <a:xfrm>
            <a:off x="656188" y="1286075"/>
            <a:ext cx="2352675" cy="838200"/>
          </a:xfrm>
          <a:prstGeom prst="rect">
            <a:avLst/>
          </a:prstGeom>
          <a:noFill/>
          <a:ln>
            <a:noFill/>
          </a:ln>
        </p:spPr>
      </p:pic>
      <p:pic>
        <p:nvPicPr>
          <p:cNvPr id="15" name="Google Shape;360;p52"/>
          <p:cNvPicPr preferRelativeResize="0"/>
          <p:nvPr/>
        </p:nvPicPr>
        <p:blipFill>
          <a:blip r:embed="rId5">
            <a:alphaModFix/>
          </a:blip>
          <a:stretch>
            <a:fillRect/>
          </a:stretch>
        </p:blipFill>
        <p:spPr>
          <a:xfrm>
            <a:off x="3395663" y="2667000"/>
            <a:ext cx="2352675" cy="876300"/>
          </a:xfrm>
          <a:prstGeom prst="rect">
            <a:avLst/>
          </a:prstGeom>
          <a:noFill/>
          <a:ln>
            <a:noFill/>
          </a:ln>
        </p:spPr>
      </p:pic>
      <p:pic>
        <p:nvPicPr>
          <p:cNvPr id="16" name="Google Shape;361;p52"/>
          <p:cNvPicPr preferRelativeResize="0"/>
          <p:nvPr/>
        </p:nvPicPr>
        <p:blipFill>
          <a:blip r:embed="rId6">
            <a:alphaModFix/>
          </a:blip>
          <a:stretch>
            <a:fillRect/>
          </a:stretch>
        </p:blipFill>
        <p:spPr>
          <a:xfrm>
            <a:off x="6176963" y="1238250"/>
            <a:ext cx="2581275" cy="838200"/>
          </a:xfrm>
          <a:prstGeom prst="rect">
            <a:avLst/>
          </a:prstGeom>
          <a:noFill/>
          <a:ln>
            <a:noFill/>
          </a:ln>
        </p:spPr>
      </p:pic>
      <p:pic>
        <p:nvPicPr>
          <p:cNvPr id="17" name="Google Shape;362;p52"/>
          <p:cNvPicPr preferRelativeResize="0"/>
          <p:nvPr/>
        </p:nvPicPr>
        <p:blipFill>
          <a:blip r:embed="rId7">
            <a:alphaModFix/>
          </a:blip>
          <a:stretch>
            <a:fillRect/>
          </a:stretch>
        </p:blipFill>
        <p:spPr>
          <a:xfrm>
            <a:off x="576263" y="2686050"/>
            <a:ext cx="2352675" cy="838200"/>
          </a:xfrm>
          <a:prstGeom prst="rect">
            <a:avLst/>
          </a:prstGeom>
          <a:noFill/>
          <a:ln>
            <a:noFill/>
          </a:ln>
        </p:spPr>
      </p:pic>
      <p:pic>
        <p:nvPicPr>
          <p:cNvPr id="18" name="Google Shape;363;p52"/>
          <p:cNvPicPr preferRelativeResize="0"/>
          <p:nvPr/>
        </p:nvPicPr>
        <p:blipFill>
          <a:blip r:embed="rId8">
            <a:alphaModFix/>
          </a:blip>
          <a:stretch>
            <a:fillRect/>
          </a:stretch>
        </p:blipFill>
        <p:spPr>
          <a:xfrm>
            <a:off x="3269963" y="3851866"/>
            <a:ext cx="2581275" cy="838200"/>
          </a:xfrm>
          <a:prstGeom prst="rect">
            <a:avLst/>
          </a:prstGeom>
          <a:noFill/>
          <a:ln>
            <a:noFill/>
          </a:ln>
        </p:spPr>
      </p:pic>
      <p:pic>
        <p:nvPicPr>
          <p:cNvPr id="19" name="Google Shape;364;p52"/>
          <p:cNvPicPr preferRelativeResize="0"/>
          <p:nvPr/>
        </p:nvPicPr>
        <p:blipFill>
          <a:blip r:embed="rId10">
            <a:alphaModFix/>
          </a:blip>
          <a:stretch>
            <a:fillRect/>
          </a:stretch>
        </p:blipFill>
        <p:spPr>
          <a:xfrm>
            <a:off x="6062663" y="2686050"/>
            <a:ext cx="2352675" cy="838200"/>
          </a:xfrm>
          <a:prstGeom prst="rect">
            <a:avLst/>
          </a:prstGeom>
          <a:noFill/>
          <a:ln>
            <a:noFill/>
          </a:ln>
        </p:spPr>
      </p:pic>
      <p:pic>
        <p:nvPicPr>
          <p:cNvPr id="20" name="Google Shape;365;p52"/>
          <p:cNvPicPr preferRelativeResize="0"/>
          <p:nvPr/>
        </p:nvPicPr>
        <p:blipFill>
          <a:blip r:embed="rId9">
            <a:alphaModFix/>
          </a:blip>
          <a:stretch>
            <a:fillRect/>
          </a:stretch>
        </p:blipFill>
        <p:spPr>
          <a:xfrm>
            <a:off x="3395663" y="1232763"/>
            <a:ext cx="2352675" cy="838200"/>
          </a:xfrm>
          <a:prstGeom prst="rect">
            <a:avLst/>
          </a:prstGeom>
          <a:noFill/>
          <a:ln>
            <a:noFill/>
          </a:ln>
        </p:spPr>
      </p:pic>
      <p:sp>
        <p:nvSpPr>
          <p:cNvPr id="2" name="Google Shape;66;p14">
            <a:extLst>
              <a:ext uri="{FF2B5EF4-FFF2-40B4-BE49-F238E27FC236}">
                <a16:creationId xmlns:a16="http://schemas.microsoft.com/office/drawing/2014/main" id="{2F0CCE1B-63D4-2C54-957A-40BFEF7C9A8B}"/>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6584083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Bar chart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22</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1211" y="1195599"/>
            <a:ext cx="5067560" cy="3054507"/>
          </a:xfrm>
          <a:prstGeom prst="rect">
            <a:avLst/>
          </a:prstGeom>
        </p:spPr>
      </p:pic>
      <p:sp>
        <p:nvSpPr>
          <p:cNvPr id="4" name="TextBox 3"/>
          <p:cNvSpPr txBox="1"/>
          <p:nvPr/>
        </p:nvSpPr>
        <p:spPr>
          <a:xfrm>
            <a:off x="311700" y="1626675"/>
            <a:ext cx="3046223" cy="2462213"/>
          </a:xfrm>
          <a:prstGeom prst="rect">
            <a:avLst/>
          </a:prstGeom>
          <a:noFill/>
        </p:spPr>
        <p:txBody>
          <a:bodyPr wrap="square" rtlCol="0">
            <a:spAutoFit/>
          </a:bodyPr>
          <a:lstStyle/>
          <a:p>
            <a:pPr algn="just"/>
            <a:r>
              <a:rPr lang="en-US" dirty="0">
                <a:solidFill>
                  <a:schemeClr val="bg2">
                    <a:lumMod val="75000"/>
                  </a:schemeClr>
                </a:solidFill>
                <a:latin typeface="Calibri" panose="020F0502020204030204" pitchFamily="34" charset="0"/>
                <a:cs typeface="Calibri" panose="020F0502020204030204" pitchFamily="34" charset="0"/>
              </a:rPr>
              <a:t>Bar charts are very versatile. They are best used to show change over time, compare different categories, or compare parts of a whole</a:t>
            </a:r>
          </a:p>
          <a:p>
            <a:pPr algn="just"/>
            <a:endParaRPr lang="en-US" dirty="0">
              <a:solidFill>
                <a:schemeClr val="bg2">
                  <a:lumMod val="75000"/>
                </a:schemeClr>
              </a:solidFill>
              <a:latin typeface="Calibri" panose="020F0502020204030204" pitchFamily="34" charset="0"/>
              <a:cs typeface="Calibri" panose="020F0502020204030204" pitchFamily="34" charset="0"/>
            </a:endParaRPr>
          </a:p>
          <a:p>
            <a:pPr algn="just"/>
            <a:r>
              <a:rPr lang="en-US" dirty="0">
                <a:solidFill>
                  <a:schemeClr val="bg2">
                    <a:lumMod val="75000"/>
                  </a:schemeClr>
                </a:solidFill>
                <a:latin typeface="Calibri" panose="020F0502020204030204" pitchFamily="34" charset="0"/>
                <a:cs typeface="Calibri" panose="020F0502020204030204" pitchFamily="34" charset="0"/>
              </a:rPr>
              <a:t>Common Bar chart variations include Stacked, 100% stacked versions. Usually these variations are used to compare multiple part-to-whole relationships. </a:t>
            </a:r>
            <a:r>
              <a:rPr lang="en-US" dirty="0" err="1">
                <a:solidFill>
                  <a:schemeClr val="bg2">
                    <a:lumMod val="75000"/>
                  </a:schemeClr>
                </a:solidFill>
                <a:latin typeface="Calibri" panose="020F0502020204030204" pitchFamily="34" charset="0"/>
                <a:cs typeface="Calibri" panose="020F0502020204030204" pitchFamily="34" charset="0"/>
              </a:rPr>
              <a:t>i.e</a:t>
            </a:r>
            <a:r>
              <a:rPr lang="en-US" dirty="0">
                <a:solidFill>
                  <a:schemeClr val="bg2">
                    <a:lumMod val="75000"/>
                  </a:schemeClr>
                </a:solidFill>
                <a:latin typeface="Calibri" panose="020F0502020204030204" pitchFamily="34" charset="0"/>
                <a:cs typeface="Calibri" panose="020F0502020204030204" pitchFamily="34" charset="0"/>
              </a:rPr>
              <a:t> Monthly online traffic analysis by different sources.</a:t>
            </a:r>
          </a:p>
        </p:txBody>
      </p:sp>
      <p:sp>
        <p:nvSpPr>
          <p:cNvPr id="5" name="Google Shape;66;p14">
            <a:extLst>
              <a:ext uri="{FF2B5EF4-FFF2-40B4-BE49-F238E27FC236}">
                <a16:creationId xmlns:a16="http://schemas.microsoft.com/office/drawing/2014/main" id="{C7F566CA-59BD-0243-2810-46AA237529C1}"/>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32446197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129981"/>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Bar chart best practices </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23</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4186" y="711355"/>
            <a:ext cx="6646184" cy="3967984"/>
          </a:xfrm>
          <a:prstGeom prst="rect">
            <a:avLst/>
          </a:prstGeom>
        </p:spPr>
      </p:pic>
      <p:sp>
        <p:nvSpPr>
          <p:cNvPr id="4" name="Google Shape;66;p14">
            <a:extLst>
              <a:ext uri="{FF2B5EF4-FFF2-40B4-BE49-F238E27FC236}">
                <a16:creationId xmlns:a16="http://schemas.microsoft.com/office/drawing/2014/main" id="{347CACE3-D3D3-D8A8-2A95-A99CB871C8E3}"/>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2881710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Pie chart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24</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4" name="TextBox 3"/>
          <p:cNvSpPr txBox="1"/>
          <p:nvPr/>
        </p:nvSpPr>
        <p:spPr>
          <a:xfrm>
            <a:off x="311700" y="2018563"/>
            <a:ext cx="3046223" cy="954107"/>
          </a:xfrm>
          <a:prstGeom prst="rect">
            <a:avLst/>
          </a:prstGeom>
          <a:noFill/>
        </p:spPr>
        <p:txBody>
          <a:bodyPr wrap="square" rtlCol="0">
            <a:spAutoFit/>
          </a:bodyPr>
          <a:lstStyle/>
          <a:p>
            <a:pPr algn="just"/>
            <a:r>
              <a:rPr lang="en-US" dirty="0">
                <a:solidFill>
                  <a:schemeClr val="bg2">
                    <a:lumMod val="75000"/>
                  </a:schemeClr>
                </a:solidFill>
                <a:latin typeface="Calibri" panose="020F0502020204030204" pitchFamily="34" charset="0"/>
                <a:cs typeface="Calibri" panose="020F0502020204030204" pitchFamily="34" charset="0"/>
              </a:rPr>
              <a:t>Pie charts are best used for making portion to whole comparisons with discrete or continuous data. They are most impactful with a small data set.</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09872" y="1117001"/>
            <a:ext cx="5010407" cy="3340272"/>
          </a:xfrm>
          <a:prstGeom prst="rect">
            <a:avLst/>
          </a:prstGeom>
        </p:spPr>
      </p:pic>
      <p:sp>
        <p:nvSpPr>
          <p:cNvPr id="2" name="Google Shape;66;p14">
            <a:extLst>
              <a:ext uri="{FF2B5EF4-FFF2-40B4-BE49-F238E27FC236}">
                <a16:creationId xmlns:a16="http://schemas.microsoft.com/office/drawing/2014/main" id="{403FC446-434C-F4A6-8613-243972AE9507}"/>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8775816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129981"/>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Pie chart best practices </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25</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872" y="745003"/>
            <a:ext cx="6282084" cy="4057771"/>
          </a:xfrm>
          <a:prstGeom prst="rect">
            <a:avLst/>
          </a:prstGeom>
        </p:spPr>
      </p:pic>
      <p:sp>
        <p:nvSpPr>
          <p:cNvPr id="2" name="Google Shape;66;p14">
            <a:extLst>
              <a:ext uri="{FF2B5EF4-FFF2-40B4-BE49-F238E27FC236}">
                <a16:creationId xmlns:a16="http://schemas.microsoft.com/office/drawing/2014/main" id="{A6D65265-4049-595E-CD13-F5CEDF1921CB}"/>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37465903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Line chart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26</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4" name="TextBox 3"/>
          <p:cNvSpPr txBox="1"/>
          <p:nvPr/>
        </p:nvSpPr>
        <p:spPr>
          <a:xfrm>
            <a:off x="311700" y="2018563"/>
            <a:ext cx="3046223" cy="1169551"/>
          </a:xfrm>
          <a:prstGeom prst="rect">
            <a:avLst/>
          </a:prstGeom>
          <a:noFill/>
        </p:spPr>
        <p:txBody>
          <a:bodyPr wrap="square" rtlCol="0">
            <a:spAutoFit/>
          </a:bodyPr>
          <a:lstStyle/>
          <a:p>
            <a:pPr algn="just"/>
            <a:r>
              <a:rPr lang="en-US" dirty="0">
                <a:solidFill>
                  <a:schemeClr val="bg2">
                    <a:lumMod val="75000"/>
                  </a:schemeClr>
                </a:solidFill>
                <a:latin typeface="Calibri" panose="020F0502020204030204" pitchFamily="34" charset="0"/>
                <a:cs typeface="Calibri" panose="020F0502020204030204" pitchFamily="34" charset="0"/>
              </a:rPr>
              <a:t>Line charts are used to show time-series relationships with continuous data. They help show trend, acceleration, deceleration, and volatility.</a:t>
            </a: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98556" y="1137047"/>
            <a:ext cx="5067560" cy="3206915"/>
          </a:xfrm>
          <a:prstGeom prst="rect">
            <a:avLst/>
          </a:prstGeom>
        </p:spPr>
      </p:pic>
      <p:sp>
        <p:nvSpPr>
          <p:cNvPr id="5" name="Google Shape;66;p14">
            <a:extLst>
              <a:ext uri="{FF2B5EF4-FFF2-40B4-BE49-F238E27FC236}">
                <a16:creationId xmlns:a16="http://schemas.microsoft.com/office/drawing/2014/main" id="{A5722EAE-4F3C-E32B-DEF1-6CEB3B135D7F}"/>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2590439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129981"/>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Line chart best practices </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27</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664" y="734913"/>
            <a:ext cx="6655262" cy="3942435"/>
          </a:xfrm>
          <a:prstGeom prst="rect">
            <a:avLst/>
          </a:prstGeom>
        </p:spPr>
      </p:pic>
      <p:sp>
        <p:nvSpPr>
          <p:cNvPr id="4" name="Google Shape;66;p14">
            <a:extLst>
              <a:ext uri="{FF2B5EF4-FFF2-40B4-BE49-F238E27FC236}">
                <a16:creationId xmlns:a16="http://schemas.microsoft.com/office/drawing/2014/main" id="{DE711A14-6453-448C-4E2F-6FCBDF7905F2}"/>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2564973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Area chart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28</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4" name="TextBox 3"/>
          <p:cNvSpPr txBox="1"/>
          <p:nvPr/>
        </p:nvSpPr>
        <p:spPr>
          <a:xfrm>
            <a:off x="311700" y="2018563"/>
            <a:ext cx="3046223" cy="954107"/>
          </a:xfrm>
          <a:prstGeom prst="rect">
            <a:avLst/>
          </a:prstGeom>
          <a:noFill/>
        </p:spPr>
        <p:txBody>
          <a:bodyPr wrap="square" rtlCol="0">
            <a:spAutoFit/>
          </a:bodyPr>
          <a:lstStyle/>
          <a:p>
            <a:pPr algn="just"/>
            <a:r>
              <a:rPr lang="en-US" dirty="0">
                <a:solidFill>
                  <a:schemeClr val="bg2">
                    <a:lumMod val="75000"/>
                  </a:schemeClr>
                </a:solidFill>
                <a:latin typeface="Calibri" panose="020F0502020204030204" pitchFamily="34" charset="0"/>
                <a:cs typeface="Calibri" panose="020F0502020204030204" pitchFamily="34" charset="0"/>
              </a:rPr>
              <a:t>Area charts depict a time-series relationship, but they are different than line charts in that they can represent volume.</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40018" y="1063917"/>
            <a:ext cx="5080261" cy="3562533"/>
          </a:xfrm>
          <a:prstGeom prst="rect">
            <a:avLst/>
          </a:prstGeom>
        </p:spPr>
      </p:pic>
      <p:sp>
        <p:nvSpPr>
          <p:cNvPr id="2" name="Google Shape;66;p14">
            <a:extLst>
              <a:ext uri="{FF2B5EF4-FFF2-40B4-BE49-F238E27FC236}">
                <a16:creationId xmlns:a16="http://schemas.microsoft.com/office/drawing/2014/main" id="{AF247EB4-5F71-1D3B-B108-AF536876DC20}"/>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5417113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129981"/>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Area chart best practices </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29</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202" y="734914"/>
            <a:ext cx="6491119" cy="4045414"/>
          </a:xfrm>
          <a:prstGeom prst="rect">
            <a:avLst/>
          </a:prstGeom>
        </p:spPr>
      </p:pic>
      <p:sp>
        <p:nvSpPr>
          <p:cNvPr id="2" name="Google Shape;66;p14">
            <a:extLst>
              <a:ext uri="{FF2B5EF4-FFF2-40B4-BE49-F238E27FC236}">
                <a16:creationId xmlns:a16="http://schemas.microsoft.com/office/drawing/2014/main" id="{BB7841BB-A77D-8841-FD05-001A076F5E4F}"/>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727888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sp>
        <p:nvSpPr>
          <p:cNvPr id="66" name="Google Shape;66;p14"/>
          <p:cNvSpPr txBox="1"/>
          <p:nvPr/>
        </p:nvSpPr>
        <p:spPr>
          <a:xfrm>
            <a:off x="55550" y="4695450"/>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5897883" y="1144300"/>
            <a:ext cx="2921517" cy="1600438"/>
          </a:xfrm>
          <a:prstGeom prst="rect">
            <a:avLst/>
          </a:prstGeom>
          <a:noFill/>
        </p:spPr>
        <p:txBody>
          <a:bodyPr wrap="square" rtlCol="0">
            <a:spAutoFit/>
          </a:bodyPr>
          <a:lstStyle/>
          <a:p>
            <a:pPr lvl="0"/>
            <a:r>
              <a:rPr lang="en-US" b="1" dirty="0">
                <a:solidFill>
                  <a:schemeClr val="tx2">
                    <a:lumMod val="25000"/>
                  </a:schemeClr>
                </a:solidFill>
                <a:highlight>
                  <a:srgbClr val="FFFFFF"/>
                </a:highlight>
                <a:latin typeface="Calibri" panose="020F0502020204030204" pitchFamily="34" charset="0"/>
                <a:ea typeface="Raleway"/>
                <a:cs typeface="Calibri" panose="020F0502020204030204" pitchFamily="34" charset="0"/>
                <a:sym typeface="Raleway"/>
              </a:rPr>
              <a:t>Anscombe's quartet</a:t>
            </a:r>
            <a:r>
              <a:rPr lang="en-US" dirty="0">
                <a:solidFill>
                  <a:schemeClr val="tx2">
                    <a:lumMod val="25000"/>
                  </a:schemeClr>
                </a:solidFill>
                <a:highlight>
                  <a:srgbClr val="FFFFFF"/>
                </a:highlight>
                <a:latin typeface="Calibri" panose="020F0502020204030204" pitchFamily="34" charset="0"/>
                <a:ea typeface="Raleway"/>
                <a:cs typeface="Calibri" panose="020F0502020204030204" pitchFamily="34" charset="0"/>
                <a:sym typeface="Raleway"/>
              </a:rPr>
              <a:t> comprises four </a:t>
            </a:r>
            <a:r>
              <a:rPr lang="en-US" dirty="0">
                <a:solidFill>
                  <a:srgbClr val="00B050"/>
                </a:solidFill>
                <a:highlight>
                  <a:srgbClr val="FFFFFF"/>
                </a:highlight>
                <a:uFill>
                  <a:noFill/>
                </a:uFill>
                <a:latin typeface="Calibri" panose="020F0502020204030204" pitchFamily="34" charset="0"/>
                <a:ea typeface="Raleway"/>
                <a:cs typeface="Calibri" panose="020F0502020204030204" pitchFamily="34" charset="0"/>
                <a:sym typeface="Raleway"/>
              </a:rPr>
              <a:t>data sets</a:t>
            </a:r>
            <a:r>
              <a:rPr lang="en-US" dirty="0">
                <a:solidFill>
                  <a:srgbClr val="00B050"/>
                </a:solidFill>
                <a:highlight>
                  <a:srgbClr val="FFFFFF"/>
                </a:highlight>
                <a:latin typeface="Calibri" panose="020F0502020204030204" pitchFamily="34" charset="0"/>
                <a:ea typeface="Raleway"/>
                <a:cs typeface="Calibri" panose="020F0502020204030204" pitchFamily="34" charset="0"/>
                <a:sym typeface="Raleway"/>
              </a:rPr>
              <a:t> </a:t>
            </a:r>
            <a:r>
              <a:rPr lang="en-US" dirty="0">
                <a:solidFill>
                  <a:schemeClr val="tx2">
                    <a:lumMod val="25000"/>
                  </a:schemeClr>
                </a:solidFill>
                <a:highlight>
                  <a:srgbClr val="FFFFFF"/>
                </a:highlight>
                <a:latin typeface="Calibri" panose="020F0502020204030204" pitchFamily="34" charset="0"/>
                <a:ea typeface="Raleway"/>
                <a:cs typeface="Calibri" panose="020F0502020204030204" pitchFamily="34" charset="0"/>
                <a:sym typeface="Raleway"/>
              </a:rPr>
              <a:t>that have nearly identical simple </a:t>
            </a:r>
            <a:r>
              <a:rPr lang="en-US" dirty="0">
                <a:solidFill>
                  <a:srgbClr val="00B050"/>
                </a:solidFill>
                <a:highlight>
                  <a:srgbClr val="FFFFFF"/>
                </a:highlight>
                <a:uFill>
                  <a:noFill/>
                </a:uFill>
                <a:latin typeface="Calibri" panose="020F0502020204030204" pitchFamily="34" charset="0"/>
                <a:ea typeface="Raleway"/>
                <a:cs typeface="Calibri" panose="020F0502020204030204" pitchFamily="34" charset="0"/>
                <a:sym typeface="Raleway"/>
              </a:rPr>
              <a:t>descriptive</a:t>
            </a:r>
            <a:r>
              <a:rPr lang="en-US" dirty="0">
                <a:solidFill>
                  <a:schemeClr val="tx2">
                    <a:lumMod val="25000"/>
                  </a:schemeClr>
                </a:solidFill>
                <a:highlight>
                  <a:srgbClr val="FFFFFF"/>
                </a:highlight>
                <a:uFill>
                  <a:noFill/>
                </a:uFill>
                <a:latin typeface="Calibri" panose="020F0502020204030204" pitchFamily="34" charset="0"/>
                <a:ea typeface="Raleway"/>
                <a:cs typeface="Calibri" panose="020F0502020204030204" pitchFamily="34" charset="0"/>
                <a:sym typeface="Raleway"/>
                <a:hlinkClick r:id="rId5"/>
              </a:rPr>
              <a:t> </a:t>
            </a:r>
            <a:r>
              <a:rPr lang="en-US" dirty="0">
                <a:solidFill>
                  <a:srgbClr val="00B050"/>
                </a:solidFill>
                <a:highlight>
                  <a:srgbClr val="FFFFFF"/>
                </a:highlight>
                <a:uFill>
                  <a:noFill/>
                </a:uFill>
                <a:latin typeface="Calibri" panose="020F0502020204030204" pitchFamily="34" charset="0"/>
                <a:ea typeface="Raleway"/>
                <a:cs typeface="Calibri" panose="020F0502020204030204" pitchFamily="34" charset="0"/>
                <a:sym typeface="Raleway"/>
              </a:rPr>
              <a:t>statistics</a:t>
            </a:r>
            <a:r>
              <a:rPr lang="en-US" dirty="0">
                <a:solidFill>
                  <a:schemeClr val="tx2">
                    <a:lumMod val="25000"/>
                  </a:schemeClr>
                </a:solidFill>
                <a:highlight>
                  <a:srgbClr val="FFFFFF"/>
                </a:highlight>
                <a:latin typeface="Calibri" panose="020F0502020204030204" pitchFamily="34" charset="0"/>
                <a:ea typeface="Raleway"/>
                <a:cs typeface="Calibri" panose="020F0502020204030204" pitchFamily="34" charset="0"/>
                <a:sym typeface="Raleway"/>
              </a:rPr>
              <a:t>, yet have very different distributions and appear very different when graphed. </a:t>
            </a:r>
          </a:p>
          <a:p>
            <a:pPr lvl="0"/>
            <a:r>
              <a:rPr lang="en-US" dirty="0">
                <a:solidFill>
                  <a:schemeClr val="tx2">
                    <a:lumMod val="25000"/>
                  </a:schemeClr>
                </a:solidFill>
                <a:highlight>
                  <a:srgbClr val="FFFFFF"/>
                </a:highlight>
                <a:latin typeface="Calibri" panose="020F0502020204030204" pitchFamily="34" charset="0"/>
                <a:ea typeface="Raleway"/>
                <a:cs typeface="Calibri" panose="020F0502020204030204" pitchFamily="34" charset="0"/>
                <a:sym typeface="Raleway"/>
              </a:rPr>
              <a:t>Each dataset consists of eleven (</a:t>
            </a:r>
            <a:r>
              <a:rPr lang="en-US" i="1" dirty="0" err="1">
                <a:solidFill>
                  <a:schemeClr val="tx2">
                    <a:lumMod val="25000"/>
                  </a:schemeClr>
                </a:solidFill>
                <a:highlight>
                  <a:srgbClr val="FFFFFF"/>
                </a:highlight>
                <a:latin typeface="Calibri" panose="020F0502020204030204" pitchFamily="34" charset="0"/>
                <a:ea typeface="Raleway"/>
                <a:cs typeface="Calibri" panose="020F0502020204030204" pitchFamily="34" charset="0"/>
                <a:sym typeface="Raleway"/>
              </a:rPr>
              <a:t>x</a:t>
            </a:r>
            <a:r>
              <a:rPr lang="en-US" dirty="0" err="1">
                <a:solidFill>
                  <a:schemeClr val="tx2">
                    <a:lumMod val="25000"/>
                  </a:schemeClr>
                </a:solidFill>
                <a:highlight>
                  <a:srgbClr val="FFFFFF"/>
                </a:highlight>
                <a:latin typeface="Calibri" panose="020F0502020204030204" pitchFamily="34" charset="0"/>
                <a:ea typeface="Raleway"/>
                <a:cs typeface="Calibri" panose="020F0502020204030204" pitchFamily="34" charset="0"/>
                <a:sym typeface="Raleway"/>
              </a:rPr>
              <a:t>,</a:t>
            </a:r>
            <a:r>
              <a:rPr lang="en-US" i="1" dirty="0" err="1">
                <a:solidFill>
                  <a:schemeClr val="tx2">
                    <a:lumMod val="25000"/>
                  </a:schemeClr>
                </a:solidFill>
                <a:highlight>
                  <a:srgbClr val="FFFFFF"/>
                </a:highlight>
                <a:latin typeface="Calibri" panose="020F0502020204030204" pitchFamily="34" charset="0"/>
                <a:ea typeface="Raleway"/>
                <a:cs typeface="Calibri" panose="020F0502020204030204" pitchFamily="34" charset="0"/>
                <a:sym typeface="Raleway"/>
              </a:rPr>
              <a:t>y</a:t>
            </a:r>
            <a:r>
              <a:rPr lang="en-US" dirty="0">
                <a:solidFill>
                  <a:schemeClr val="tx2">
                    <a:lumMod val="25000"/>
                  </a:schemeClr>
                </a:solidFill>
                <a:highlight>
                  <a:srgbClr val="FFFFFF"/>
                </a:highlight>
                <a:latin typeface="Calibri" panose="020F0502020204030204" pitchFamily="34" charset="0"/>
                <a:ea typeface="Raleway"/>
                <a:cs typeface="Calibri" panose="020F0502020204030204" pitchFamily="34" charset="0"/>
                <a:sym typeface="Raleway"/>
              </a:rPr>
              <a:t>) points.</a:t>
            </a:r>
          </a:p>
        </p:txBody>
      </p:sp>
      <p:pic>
        <p:nvPicPr>
          <p:cNvPr id="9" name="Google Shape;213;p36"/>
          <p:cNvPicPr preferRelativeResize="0"/>
          <p:nvPr/>
        </p:nvPicPr>
        <p:blipFill>
          <a:blip r:embed="rId6">
            <a:alphaModFix/>
          </a:blip>
          <a:stretch>
            <a:fillRect/>
          </a:stretch>
        </p:blipFill>
        <p:spPr>
          <a:xfrm>
            <a:off x="292893" y="230406"/>
            <a:ext cx="5604991" cy="4139945"/>
          </a:xfrm>
          <a:prstGeom prst="rect">
            <a:avLst/>
          </a:prstGeom>
          <a:noFill/>
          <a:ln>
            <a:noFill/>
          </a:ln>
        </p:spPr>
      </p:pic>
      <p:sp>
        <p:nvSpPr>
          <p:cNvPr id="10" name="Google Shape;212;p36"/>
          <p:cNvSpPr txBox="1"/>
          <p:nvPr/>
        </p:nvSpPr>
        <p:spPr>
          <a:xfrm>
            <a:off x="1316319" y="4287094"/>
            <a:ext cx="4073700" cy="36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sz="1200" u="sng" dirty="0">
                <a:solidFill>
                  <a:schemeClr val="hlink"/>
                </a:solidFill>
                <a:latin typeface="Raleway"/>
                <a:ea typeface="Raleway"/>
                <a:cs typeface="Raleway"/>
                <a:sym typeface="Raleway"/>
                <a:hlinkClick r:id="rId7"/>
              </a:rPr>
              <a:t>https://en.wikipedia.org/wiki/Anscombe%27s_quartet</a:t>
            </a:r>
            <a:endParaRPr sz="1200" dirty="0">
              <a:latin typeface="Raleway"/>
              <a:ea typeface="Raleway"/>
              <a:cs typeface="Raleway"/>
              <a:sym typeface="Raleway"/>
            </a:endParaRPr>
          </a:p>
        </p:txBody>
      </p:sp>
    </p:spTree>
    <p:extLst>
      <p:ext uri="{BB962C8B-B14F-4D97-AF65-F5344CB8AC3E}">
        <p14:creationId xmlns:p14="http://schemas.microsoft.com/office/powerpoint/2010/main" val="38950227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Scatterplot</a:t>
            </a:r>
            <a:r>
              <a:rPr lang="fr-FR" dirty="0">
                <a:solidFill>
                  <a:srgbClr val="0070C0"/>
                </a:solidFill>
                <a:latin typeface="Calibri" panose="020F0502020204030204" pitchFamily="34" charset="0"/>
                <a:cs typeface="Calibri" panose="020F0502020204030204" pitchFamily="34" charset="0"/>
              </a:rPr>
              <a:t> chart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30</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4" name="TextBox 3"/>
          <p:cNvSpPr txBox="1"/>
          <p:nvPr/>
        </p:nvSpPr>
        <p:spPr>
          <a:xfrm>
            <a:off x="311700" y="2018563"/>
            <a:ext cx="3046223" cy="954107"/>
          </a:xfrm>
          <a:prstGeom prst="rect">
            <a:avLst/>
          </a:prstGeom>
          <a:noFill/>
        </p:spPr>
        <p:txBody>
          <a:bodyPr wrap="square" rtlCol="0">
            <a:spAutoFit/>
          </a:bodyPr>
          <a:lstStyle/>
          <a:p>
            <a:pPr algn="just"/>
            <a:r>
              <a:rPr lang="en-US" dirty="0">
                <a:solidFill>
                  <a:schemeClr val="bg2">
                    <a:lumMod val="75000"/>
                  </a:schemeClr>
                </a:solidFill>
                <a:latin typeface="Calibri" panose="020F0502020204030204" pitchFamily="34" charset="0"/>
                <a:cs typeface="Calibri" panose="020F0502020204030204" pitchFamily="34" charset="0"/>
              </a:rPr>
              <a:t>Scatter plots show the relationship between items based on two sets of variables. They are best used to show correlation in a large amount of data.</a:t>
            </a: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4834" y="1170076"/>
            <a:ext cx="5194567" cy="3086259"/>
          </a:xfrm>
          <a:prstGeom prst="rect">
            <a:avLst/>
          </a:prstGeom>
        </p:spPr>
      </p:pic>
      <p:sp>
        <p:nvSpPr>
          <p:cNvPr id="5" name="Google Shape;66;p14">
            <a:extLst>
              <a:ext uri="{FF2B5EF4-FFF2-40B4-BE49-F238E27FC236}">
                <a16:creationId xmlns:a16="http://schemas.microsoft.com/office/drawing/2014/main" id="{732F0367-091D-23F7-32D3-1E6D2B32F3AF}"/>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2507863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129981"/>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Scatterplot</a:t>
            </a:r>
            <a:r>
              <a:rPr lang="fr-FR" dirty="0">
                <a:solidFill>
                  <a:srgbClr val="0070C0"/>
                </a:solidFill>
                <a:latin typeface="Calibri" panose="020F0502020204030204" pitchFamily="34" charset="0"/>
                <a:cs typeface="Calibri" panose="020F0502020204030204" pitchFamily="34" charset="0"/>
              </a:rPr>
              <a:t> chart best practices </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31</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1490" y="735663"/>
            <a:ext cx="6379095" cy="3987829"/>
          </a:xfrm>
          <a:prstGeom prst="rect">
            <a:avLst/>
          </a:prstGeom>
        </p:spPr>
      </p:pic>
      <p:sp>
        <p:nvSpPr>
          <p:cNvPr id="4" name="Google Shape;66;p14">
            <a:extLst>
              <a:ext uri="{FF2B5EF4-FFF2-40B4-BE49-F238E27FC236}">
                <a16:creationId xmlns:a16="http://schemas.microsoft.com/office/drawing/2014/main" id="{65CFFFDB-D37B-31AE-FC4D-26B0DCFF7E0F}"/>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1250499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Bubble</a:t>
            </a:r>
            <a:r>
              <a:rPr lang="fr-FR" dirty="0">
                <a:solidFill>
                  <a:srgbClr val="0070C0"/>
                </a:solidFill>
                <a:latin typeface="Calibri" panose="020F0502020204030204" pitchFamily="34" charset="0"/>
                <a:cs typeface="Calibri" panose="020F0502020204030204" pitchFamily="34" charset="0"/>
              </a:rPr>
              <a:t> chart</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32</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4" name="TextBox 3"/>
          <p:cNvSpPr txBox="1"/>
          <p:nvPr/>
        </p:nvSpPr>
        <p:spPr>
          <a:xfrm>
            <a:off x="311700" y="2018563"/>
            <a:ext cx="3046223" cy="738664"/>
          </a:xfrm>
          <a:prstGeom prst="rect">
            <a:avLst/>
          </a:prstGeom>
          <a:noFill/>
        </p:spPr>
        <p:txBody>
          <a:bodyPr wrap="square" rtlCol="0">
            <a:spAutoFit/>
          </a:bodyPr>
          <a:lstStyle/>
          <a:p>
            <a:pPr algn="just"/>
            <a:r>
              <a:rPr lang="en-US" dirty="0">
                <a:solidFill>
                  <a:schemeClr val="bg2">
                    <a:lumMod val="75000"/>
                  </a:schemeClr>
                </a:solidFill>
                <a:latin typeface="Calibri" panose="020F0502020204030204" pitchFamily="34" charset="0"/>
                <a:cs typeface="Calibri" panose="020F0502020204030204" pitchFamily="34" charset="0"/>
              </a:rPr>
              <a:t>Bubble charts are good for displaying nominal comparisons or ranking relationships.</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91546" y="1066832"/>
            <a:ext cx="5054860" cy="3492679"/>
          </a:xfrm>
          <a:prstGeom prst="rect">
            <a:avLst/>
          </a:prstGeom>
        </p:spPr>
      </p:pic>
      <p:sp>
        <p:nvSpPr>
          <p:cNvPr id="2" name="Google Shape;66;p14">
            <a:extLst>
              <a:ext uri="{FF2B5EF4-FFF2-40B4-BE49-F238E27FC236}">
                <a16:creationId xmlns:a16="http://schemas.microsoft.com/office/drawing/2014/main" id="{B574415A-5F42-DE71-53DF-A56A9CF42257}"/>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30654426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129981"/>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Bubble</a:t>
            </a:r>
            <a:r>
              <a:rPr lang="fr-FR" dirty="0">
                <a:solidFill>
                  <a:srgbClr val="0070C0"/>
                </a:solidFill>
                <a:latin typeface="Calibri" panose="020F0502020204030204" pitchFamily="34" charset="0"/>
                <a:cs typeface="Calibri" panose="020F0502020204030204" pitchFamily="34" charset="0"/>
              </a:rPr>
              <a:t> chart best practices </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33</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5286" y="805604"/>
            <a:ext cx="6491404" cy="3956041"/>
          </a:xfrm>
          <a:prstGeom prst="rect">
            <a:avLst/>
          </a:prstGeom>
        </p:spPr>
      </p:pic>
      <p:sp>
        <p:nvSpPr>
          <p:cNvPr id="2" name="Google Shape;66;p14">
            <a:extLst>
              <a:ext uri="{FF2B5EF4-FFF2-40B4-BE49-F238E27FC236}">
                <a16:creationId xmlns:a16="http://schemas.microsoft.com/office/drawing/2014/main" id="{03F9D509-6027-5025-4C84-573073302459}"/>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2154951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Heat</a:t>
            </a:r>
            <a:r>
              <a:rPr lang="fr-FR" dirty="0">
                <a:solidFill>
                  <a:srgbClr val="0070C0"/>
                </a:solidFill>
                <a:latin typeface="Calibri" panose="020F0502020204030204" pitchFamily="34" charset="0"/>
                <a:cs typeface="Calibri" panose="020F0502020204030204" pitchFamily="34" charset="0"/>
              </a:rPr>
              <a:t> </a:t>
            </a:r>
            <a:r>
              <a:rPr lang="fr-FR" dirty="0" err="1">
                <a:solidFill>
                  <a:srgbClr val="0070C0"/>
                </a:solidFill>
                <a:latin typeface="Calibri" panose="020F0502020204030204" pitchFamily="34" charset="0"/>
                <a:cs typeface="Calibri" panose="020F0502020204030204" pitchFamily="34" charset="0"/>
              </a:rPr>
              <a:t>Map</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34</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4" name="TextBox 3"/>
          <p:cNvSpPr txBox="1"/>
          <p:nvPr/>
        </p:nvSpPr>
        <p:spPr>
          <a:xfrm>
            <a:off x="311700" y="2018563"/>
            <a:ext cx="3046223" cy="954107"/>
          </a:xfrm>
          <a:prstGeom prst="rect">
            <a:avLst/>
          </a:prstGeom>
          <a:noFill/>
        </p:spPr>
        <p:txBody>
          <a:bodyPr wrap="square" rtlCol="0">
            <a:spAutoFit/>
          </a:bodyPr>
          <a:lstStyle/>
          <a:p>
            <a:pPr algn="just"/>
            <a:r>
              <a:rPr lang="en-US" dirty="0">
                <a:solidFill>
                  <a:schemeClr val="bg2">
                    <a:lumMod val="75000"/>
                  </a:schemeClr>
                </a:solidFill>
                <a:latin typeface="Calibri" panose="020F0502020204030204" pitchFamily="34" charset="0"/>
                <a:cs typeface="Calibri" panose="020F0502020204030204" pitchFamily="34" charset="0"/>
              </a:rPr>
              <a:t>Heat maps are used to display categorical data, using intensity of color to represent values of geographic areas or data tables. </a:t>
            </a: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14938" y="1144300"/>
            <a:ext cx="4972306" cy="3302170"/>
          </a:xfrm>
          <a:prstGeom prst="rect">
            <a:avLst/>
          </a:prstGeom>
        </p:spPr>
      </p:pic>
      <p:sp>
        <p:nvSpPr>
          <p:cNvPr id="5" name="Google Shape;66;p14">
            <a:extLst>
              <a:ext uri="{FF2B5EF4-FFF2-40B4-BE49-F238E27FC236}">
                <a16:creationId xmlns:a16="http://schemas.microsoft.com/office/drawing/2014/main" id="{3BA767A6-D0DF-CB3D-78DC-1E89F131A527}"/>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2268150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129981"/>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Heat</a:t>
            </a:r>
            <a:r>
              <a:rPr lang="fr-FR" dirty="0">
                <a:solidFill>
                  <a:srgbClr val="0070C0"/>
                </a:solidFill>
                <a:latin typeface="Calibri" panose="020F0502020204030204" pitchFamily="34" charset="0"/>
                <a:cs typeface="Calibri" panose="020F0502020204030204" pitchFamily="34" charset="0"/>
              </a:rPr>
              <a:t> </a:t>
            </a:r>
            <a:r>
              <a:rPr lang="fr-FR" dirty="0" err="1">
                <a:solidFill>
                  <a:srgbClr val="0070C0"/>
                </a:solidFill>
                <a:latin typeface="Calibri" panose="020F0502020204030204" pitchFamily="34" charset="0"/>
                <a:cs typeface="Calibri" panose="020F0502020204030204" pitchFamily="34" charset="0"/>
              </a:rPr>
              <a:t>Map</a:t>
            </a:r>
            <a:r>
              <a:rPr lang="fr-FR" dirty="0">
                <a:solidFill>
                  <a:srgbClr val="0070C0"/>
                </a:solidFill>
                <a:latin typeface="Calibri" panose="020F0502020204030204" pitchFamily="34" charset="0"/>
                <a:cs typeface="Calibri" panose="020F0502020204030204" pitchFamily="34" charset="0"/>
              </a:rPr>
              <a:t> best practices </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35</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1636" y="734914"/>
            <a:ext cx="6316004" cy="4028318"/>
          </a:xfrm>
          <a:prstGeom prst="rect">
            <a:avLst/>
          </a:prstGeom>
        </p:spPr>
      </p:pic>
      <p:sp>
        <p:nvSpPr>
          <p:cNvPr id="4" name="Google Shape;66;p14">
            <a:extLst>
              <a:ext uri="{FF2B5EF4-FFF2-40B4-BE49-F238E27FC236}">
                <a16:creationId xmlns:a16="http://schemas.microsoft.com/office/drawing/2014/main" id="{671B8E1D-F8DA-5270-ACDE-9AAC46798507}"/>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6597512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Important Tips</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36</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8" name="Google Shape;489;p68"/>
          <p:cNvPicPr preferRelativeResize="0"/>
          <p:nvPr/>
        </p:nvPicPr>
        <p:blipFill>
          <a:blip r:embed="rId5">
            <a:alphaModFix/>
          </a:blip>
          <a:stretch>
            <a:fillRect/>
          </a:stretch>
        </p:blipFill>
        <p:spPr>
          <a:xfrm>
            <a:off x="3084469" y="1117001"/>
            <a:ext cx="5574302" cy="3283963"/>
          </a:xfrm>
          <a:prstGeom prst="rect">
            <a:avLst/>
          </a:prstGeom>
          <a:noFill/>
          <a:ln>
            <a:noFill/>
          </a:ln>
        </p:spPr>
      </p:pic>
      <p:sp>
        <p:nvSpPr>
          <p:cNvPr id="2" name="Google Shape;66;p14">
            <a:extLst>
              <a:ext uri="{FF2B5EF4-FFF2-40B4-BE49-F238E27FC236}">
                <a16:creationId xmlns:a16="http://schemas.microsoft.com/office/drawing/2014/main" id="{AF2A081D-DED7-8AC2-1106-B2DC245AEF31}"/>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39895977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5812" y="299029"/>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Choice of colors – use color blind friendly palette</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37</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8" name="Google Shape;507;p71"/>
          <p:cNvPicPr preferRelativeResize="0"/>
          <p:nvPr/>
        </p:nvPicPr>
        <p:blipFill>
          <a:blip r:embed="rId5">
            <a:alphaModFix/>
          </a:blip>
          <a:stretch>
            <a:fillRect/>
          </a:stretch>
        </p:blipFill>
        <p:spPr>
          <a:xfrm>
            <a:off x="0" y="1137701"/>
            <a:ext cx="9144000" cy="3509422"/>
          </a:xfrm>
          <a:prstGeom prst="rect">
            <a:avLst/>
          </a:prstGeom>
          <a:noFill/>
          <a:ln>
            <a:noFill/>
          </a:ln>
        </p:spPr>
      </p:pic>
      <p:sp>
        <p:nvSpPr>
          <p:cNvPr id="9" name="Google Shape;508;p71"/>
          <p:cNvSpPr txBox="1"/>
          <p:nvPr/>
        </p:nvSpPr>
        <p:spPr>
          <a:xfrm>
            <a:off x="462214" y="4204195"/>
            <a:ext cx="8868900" cy="708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1200" b="1" u="sng" dirty="0">
                <a:latin typeface="Raleway"/>
                <a:ea typeface="Raleway"/>
                <a:cs typeface="Raleway"/>
                <a:sym typeface="Raleway"/>
                <a:hlinkClick r:id="rId6"/>
              </a:rPr>
              <a:t>http://www.cookbook-r.com/Graphs/Colors_(ggplot2)/#a-colorblind-friendly-palette</a:t>
            </a:r>
            <a:endParaRPr sz="1200" b="1" dirty="0">
              <a:latin typeface="Raleway"/>
              <a:ea typeface="Raleway"/>
              <a:cs typeface="Raleway"/>
              <a:sym typeface="Raleway"/>
            </a:endParaRPr>
          </a:p>
        </p:txBody>
      </p:sp>
      <p:sp>
        <p:nvSpPr>
          <p:cNvPr id="2" name="Google Shape;66;p14">
            <a:extLst>
              <a:ext uri="{FF2B5EF4-FFF2-40B4-BE49-F238E27FC236}">
                <a16:creationId xmlns:a16="http://schemas.microsoft.com/office/drawing/2014/main" id="{75C33DB4-AC63-9045-91AE-4CC8A969165A}"/>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199785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5812" y="299029"/>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Choice of colors – use color blind friendly palette</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38</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10" name="Google Shape;514;p72"/>
          <p:cNvPicPr preferRelativeResize="0"/>
          <p:nvPr/>
        </p:nvPicPr>
        <p:blipFill>
          <a:blip r:embed="rId5">
            <a:alphaModFix/>
          </a:blip>
          <a:stretch>
            <a:fillRect/>
          </a:stretch>
        </p:blipFill>
        <p:spPr>
          <a:xfrm>
            <a:off x="0" y="1175351"/>
            <a:ext cx="9144001" cy="3459272"/>
          </a:xfrm>
          <a:prstGeom prst="rect">
            <a:avLst/>
          </a:prstGeom>
          <a:noFill/>
          <a:ln>
            <a:noFill/>
          </a:ln>
        </p:spPr>
      </p:pic>
      <p:sp>
        <p:nvSpPr>
          <p:cNvPr id="2" name="Google Shape;66;p14">
            <a:extLst>
              <a:ext uri="{FF2B5EF4-FFF2-40B4-BE49-F238E27FC236}">
                <a16:creationId xmlns:a16="http://schemas.microsoft.com/office/drawing/2014/main" id="{2166C66C-3BE6-FF0B-12C9-BB86D041490D}"/>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778996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5812" y="299029"/>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Choice of colors – use color blind friendly palette</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39</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9" name="Google Shape;520;p73"/>
          <p:cNvPicPr preferRelativeResize="0"/>
          <p:nvPr/>
        </p:nvPicPr>
        <p:blipFill>
          <a:blip r:embed="rId5">
            <a:alphaModFix/>
          </a:blip>
          <a:stretch>
            <a:fillRect/>
          </a:stretch>
        </p:blipFill>
        <p:spPr>
          <a:xfrm>
            <a:off x="0" y="1017719"/>
            <a:ext cx="9143999" cy="3637326"/>
          </a:xfrm>
          <a:prstGeom prst="rect">
            <a:avLst/>
          </a:prstGeom>
          <a:noFill/>
          <a:ln>
            <a:noFill/>
          </a:ln>
        </p:spPr>
      </p:pic>
      <p:sp>
        <p:nvSpPr>
          <p:cNvPr id="2" name="Google Shape;66;p14">
            <a:extLst>
              <a:ext uri="{FF2B5EF4-FFF2-40B4-BE49-F238E27FC236}">
                <a16:creationId xmlns:a16="http://schemas.microsoft.com/office/drawing/2014/main" id="{583D4EF2-9CCE-ECA1-3CF4-6721A9020D61}"/>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3357804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t="11477" b="16652"/>
          <a:stretch/>
        </p:blipFill>
        <p:spPr>
          <a:xfrm>
            <a:off x="75" y="-110550"/>
            <a:ext cx="9143850" cy="4813100"/>
          </a:xfrm>
          <a:prstGeom prst="rect">
            <a:avLst/>
          </a:prstGeom>
          <a:noFill/>
          <a:ln>
            <a:noFill/>
          </a:ln>
        </p:spPr>
      </p:pic>
      <p:sp>
        <p:nvSpPr>
          <p:cNvPr id="55" name="Google Shape;55;p13"/>
          <p:cNvSpPr txBox="1">
            <a:spLocks noGrp="1"/>
          </p:cNvSpPr>
          <p:nvPr>
            <p:ph type="ctrTitle"/>
          </p:nvPr>
        </p:nvSpPr>
        <p:spPr>
          <a:xfrm>
            <a:off x="311708" y="1821113"/>
            <a:ext cx="8520600" cy="135257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fr-FR" sz="3200" dirty="0">
                <a:solidFill>
                  <a:schemeClr val="bg1"/>
                </a:solidFill>
                <a:latin typeface="Calibri" panose="020F0502020204030204" pitchFamily="34" charset="0"/>
                <a:cs typeface="Calibri" panose="020F0502020204030204" pitchFamily="34" charset="0"/>
              </a:rPr>
            </a:br>
            <a:br>
              <a:rPr lang="fr-FR" sz="3200" dirty="0">
                <a:solidFill>
                  <a:schemeClr val="bg1"/>
                </a:solidFill>
                <a:latin typeface="Calibri" panose="020F0502020204030204" pitchFamily="34" charset="0"/>
                <a:cs typeface="Calibri" panose="020F0502020204030204" pitchFamily="34" charset="0"/>
              </a:rPr>
            </a:br>
            <a:br>
              <a:rPr lang="fr-FR" sz="3200" dirty="0">
                <a:solidFill>
                  <a:schemeClr val="bg1"/>
                </a:solidFill>
                <a:latin typeface="Calibri" panose="020F0502020204030204" pitchFamily="34" charset="0"/>
                <a:cs typeface="Calibri" panose="020F0502020204030204" pitchFamily="34" charset="0"/>
              </a:rPr>
            </a:br>
            <a:br>
              <a:rPr lang="fr-FR" sz="3200" dirty="0">
                <a:solidFill>
                  <a:schemeClr val="bg1"/>
                </a:solidFill>
                <a:latin typeface="Calibri" panose="020F0502020204030204" pitchFamily="34" charset="0"/>
                <a:cs typeface="Calibri" panose="020F0502020204030204" pitchFamily="34" charset="0"/>
              </a:rPr>
            </a:br>
            <a:br>
              <a:rPr lang="fr-FR" sz="3200" dirty="0">
                <a:solidFill>
                  <a:schemeClr val="bg1"/>
                </a:solidFill>
                <a:latin typeface="Calibri" panose="020F0502020204030204" pitchFamily="34" charset="0"/>
                <a:cs typeface="Calibri" panose="020F0502020204030204" pitchFamily="34" charset="0"/>
              </a:rPr>
            </a:br>
            <a:r>
              <a:rPr lang="fr-FR" sz="3200" dirty="0">
                <a:solidFill>
                  <a:schemeClr val="bg1"/>
                </a:solidFill>
                <a:latin typeface="Calibri" panose="020F0502020204030204" pitchFamily="34" charset="0"/>
                <a:cs typeface="Calibri" panose="020F0502020204030204" pitchFamily="34" charset="0"/>
              </a:rPr>
              <a:t>Data Visualisation</a:t>
            </a:r>
            <a:br>
              <a:rPr lang="fr-FR" sz="3200" dirty="0">
                <a:solidFill>
                  <a:schemeClr val="bg1"/>
                </a:solidFill>
                <a:latin typeface="Calibri" panose="020F0502020204030204" pitchFamily="34" charset="0"/>
                <a:cs typeface="Calibri" panose="020F0502020204030204" pitchFamily="34" charset="0"/>
              </a:rPr>
            </a:br>
            <a:endParaRPr sz="3200" dirty="0">
              <a:solidFill>
                <a:schemeClr val="bg1"/>
              </a:solidFill>
              <a:latin typeface="Calibri" panose="020F0502020204030204" pitchFamily="34" charset="0"/>
              <a:cs typeface="Calibri" panose="020F0502020204030204" pitchFamily="34" charset="0"/>
            </a:endParaRPr>
          </a:p>
        </p:txBody>
      </p:sp>
      <p:sp>
        <p:nvSpPr>
          <p:cNvPr id="56" name="Google Shape;56;p13"/>
          <p:cNvSpPr txBox="1">
            <a:spLocks noGrp="1"/>
          </p:cNvSpPr>
          <p:nvPr>
            <p:ph type="subTitle" idx="1"/>
          </p:nvPr>
        </p:nvSpPr>
        <p:spPr>
          <a:xfrm>
            <a:off x="311700" y="348726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800" dirty="0">
                <a:solidFill>
                  <a:schemeClr val="bg1"/>
                </a:solidFill>
                <a:latin typeface="Calibri" panose="020F0502020204030204" pitchFamily="34" charset="0"/>
                <a:cs typeface="Calibri" panose="020F0502020204030204" pitchFamily="34" charset="0"/>
              </a:rPr>
              <a:t>Rob Quick </a:t>
            </a:r>
          </a:p>
          <a:p>
            <a:pPr marL="0" lvl="0" indent="0" algn="ctr" rtl="0">
              <a:spcBef>
                <a:spcPts val="0"/>
              </a:spcBef>
              <a:spcAft>
                <a:spcPts val="0"/>
              </a:spcAft>
              <a:buNone/>
            </a:pPr>
            <a:r>
              <a:rPr lang="fr-FR" sz="1800" dirty="0" err="1">
                <a:solidFill>
                  <a:schemeClr val="bg1"/>
                </a:solidFill>
                <a:latin typeface="Calibri" panose="020F0502020204030204" pitchFamily="34" charset="0"/>
                <a:cs typeface="Calibri" panose="020F0502020204030204" pitchFamily="34" charset="0"/>
              </a:rPr>
              <a:t>Director</a:t>
            </a:r>
            <a:r>
              <a:rPr lang="fr-FR" sz="1800" dirty="0">
                <a:solidFill>
                  <a:schemeClr val="bg1"/>
                </a:solidFill>
                <a:latin typeface="Calibri" panose="020F0502020204030204" pitchFamily="34" charset="0"/>
                <a:cs typeface="Calibri" panose="020F0502020204030204" pitchFamily="34" charset="0"/>
              </a:rPr>
              <a:t> of the </a:t>
            </a:r>
            <a:r>
              <a:rPr lang="fr-FR" sz="1800" dirty="0" err="1">
                <a:solidFill>
                  <a:schemeClr val="bg1"/>
                </a:solidFill>
                <a:latin typeface="Calibri" panose="020F0502020204030204" pitchFamily="34" charset="0"/>
                <a:cs typeface="Calibri" panose="020F0502020204030204" pitchFamily="34" charset="0"/>
              </a:rPr>
              <a:t>Cybersecurity</a:t>
            </a:r>
            <a:r>
              <a:rPr lang="fr-FR" sz="1800" dirty="0">
                <a:solidFill>
                  <a:schemeClr val="bg1"/>
                </a:solidFill>
                <a:latin typeface="Calibri" panose="020F0502020204030204" pitchFamily="34" charset="0"/>
                <a:cs typeface="Calibri" panose="020F0502020204030204" pitchFamily="34" charset="0"/>
              </a:rPr>
              <a:t> </a:t>
            </a:r>
            <a:r>
              <a:rPr lang="fr-FR" sz="1800" dirty="0" err="1">
                <a:solidFill>
                  <a:schemeClr val="bg1"/>
                </a:solidFill>
                <a:latin typeface="Calibri" panose="020F0502020204030204" pitchFamily="34" charset="0"/>
                <a:cs typeface="Calibri" panose="020F0502020204030204" pitchFamily="34" charset="0"/>
              </a:rPr>
              <a:t>Integration</a:t>
            </a:r>
            <a:r>
              <a:rPr lang="fr-FR" sz="1800" dirty="0">
                <a:solidFill>
                  <a:schemeClr val="bg1"/>
                </a:solidFill>
                <a:latin typeface="Calibri" panose="020F0502020204030204" pitchFamily="34" charset="0"/>
                <a:cs typeface="Calibri" panose="020F0502020204030204" pitchFamily="34" charset="0"/>
              </a:rPr>
              <a:t> </a:t>
            </a:r>
            <a:r>
              <a:rPr lang="fr-FR" sz="1800" dirty="0" err="1">
                <a:solidFill>
                  <a:schemeClr val="bg1"/>
                </a:solidFill>
                <a:latin typeface="Calibri" panose="020F0502020204030204" pitchFamily="34" charset="0"/>
                <a:cs typeface="Calibri" panose="020F0502020204030204" pitchFamily="34" charset="0"/>
              </a:rPr>
              <a:t>Research</a:t>
            </a:r>
            <a:r>
              <a:rPr lang="fr-FR" sz="1800" dirty="0">
                <a:solidFill>
                  <a:schemeClr val="bg1"/>
                </a:solidFill>
                <a:latin typeface="Calibri" panose="020F0502020204030204" pitchFamily="34" charset="0"/>
                <a:cs typeface="Calibri" panose="020F0502020204030204" pitchFamily="34" charset="0"/>
              </a:rPr>
              <a:t> Center at Indiana </a:t>
            </a:r>
            <a:r>
              <a:rPr lang="fr-FR" sz="1800" dirty="0" err="1">
                <a:solidFill>
                  <a:schemeClr val="bg1"/>
                </a:solidFill>
                <a:latin typeface="Calibri" panose="020F0502020204030204" pitchFamily="34" charset="0"/>
                <a:cs typeface="Calibri" panose="020F0502020204030204" pitchFamily="34" charset="0"/>
              </a:rPr>
              <a:t>University</a:t>
            </a:r>
            <a:endParaRPr lang="fr-FR" sz="1800" dirty="0">
              <a:solidFill>
                <a:schemeClr val="bg1"/>
              </a:solidFill>
              <a:latin typeface="Calibri" panose="020F0502020204030204" pitchFamily="34" charset="0"/>
              <a:cs typeface="Calibri" panose="020F0502020204030204" pitchFamily="34" charset="0"/>
            </a:endParaRPr>
          </a:p>
          <a:p>
            <a:pPr marL="0" lvl="0" indent="0" algn="ctr" rtl="0">
              <a:spcBef>
                <a:spcPts val="0"/>
              </a:spcBef>
              <a:spcAft>
                <a:spcPts val="0"/>
              </a:spcAft>
              <a:buNone/>
            </a:pPr>
            <a:r>
              <a:rPr lang="fr-FR" sz="1800" dirty="0">
                <a:solidFill>
                  <a:schemeClr val="bg1"/>
                </a:solidFill>
                <a:latin typeface="Calibri" panose="020F0502020204030204" pitchFamily="34" charset="0"/>
                <a:cs typeface="Calibri" panose="020F0502020204030204" pitchFamily="34" charset="0"/>
              </a:rPr>
              <a:t>Original Slide Deck </a:t>
            </a:r>
            <a:r>
              <a:rPr lang="fr-FR" sz="1800" dirty="0" err="1">
                <a:solidFill>
                  <a:schemeClr val="bg1"/>
                </a:solidFill>
                <a:latin typeface="Calibri" panose="020F0502020204030204" pitchFamily="34" charset="0"/>
                <a:cs typeface="Calibri" panose="020F0502020204030204" pitchFamily="34" charset="0"/>
              </a:rPr>
              <a:t>Created</a:t>
            </a:r>
            <a:r>
              <a:rPr lang="fr-FR" sz="1800" dirty="0">
                <a:solidFill>
                  <a:schemeClr val="bg1"/>
                </a:solidFill>
                <a:latin typeface="Calibri" panose="020F0502020204030204" pitchFamily="34" charset="0"/>
                <a:cs typeface="Calibri" panose="020F0502020204030204" pitchFamily="34" charset="0"/>
              </a:rPr>
              <a:t> by Dr. Sara El </a:t>
            </a:r>
            <a:r>
              <a:rPr lang="fr-FR" sz="1800" dirty="0" err="1">
                <a:solidFill>
                  <a:schemeClr val="bg1"/>
                </a:solidFill>
                <a:latin typeface="Calibri" panose="020F0502020204030204" pitchFamily="34" charset="0"/>
                <a:cs typeface="Calibri" panose="020F0502020204030204" pitchFamily="34" charset="0"/>
              </a:rPr>
              <a:t>jadid</a:t>
            </a:r>
            <a:r>
              <a:rPr lang="fr-FR" sz="1800" dirty="0">
                <a:solidFill>
                  <a:schemeClr val="bg1"/>
                </a:solidFill>
                <a:latin typeface="Calibri" panose="020F0502020204030204" pitchFamily="34" charset="0"/>
                <a:cs typeface="Calibri" panose="020F0502020204030204" pitchFamily="34" charset="0"/>
              </a:rPr>
              <a:t>&lt;s.eljadid@qub.ac.uk&gt;</a:t>
            </a:r>
            <a:endParaRPr sz="1800" dirty="0">
              <a:solidFill>
                <a:schemeClr val="bg1"/>
              </a:solidFill>
              <a:latin typeface="Calibri" panose="020F0502020204030204" pitchFamily="34" charset="0"/>
              <a:cs typeface="Calibri" panose="020F0502020204030204" pitchFamily="34" charset="0"/>
            </a:endParaRPr>
          </a:p>
        </p:txBody>
      </p:sp>
      <p:sp>
        <p:nvSpPr>
          <p:cNvPr id="57" name="Google Shape;57;p13"/>
          <p:cNvSpPr txBox="1"/>
          <p:nvPr/>
        </p:nvSpPr>
        <p:spPr>
          <a:xfrm>
            <a:off x="70918" y="4699897"/>
            <a:ext cx="9144000" cy="3246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200" dirty="0">
                <a:solidFill>
                  <a:srgbClr val="0070C0"/>
                </a:solidFill>
                <a:latin typeface="Calibri" panose="020F0502020204030204" pitchFamily="34" charset="0"/>
                <a:cs typeface="Calibri" panose="020F0502020204030204" pitchFamily="34" charset="0"/>
              </a:rPr>
              <a:t>	                                                                                                                                              CODATA-RDA Data Science School</a:t>
            </a:r>
            <a:endParaRPr sz="1200" dirty="0">
              <a:solidFill>
                <a:srgbClr val="0070C0"/>
              </a:solidFill>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5812" y="299029"/>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Choice of colors – use color blind friendly palette</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40</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10" name="Google Shape;526;p74"/>
          <p:cNvPicPr preferRelativeResize="0"/>
          <p:nvPr/>
        </p:nvPicPr>
        <p:blipFill>
          <a:blip r:embed="rId5">
            <a:alphaModFix/>
          </a:blip>
          <a:stretch>
            <a:fillRect/>
          </a:stretch>
        </p:blipFill>
        <p:spPr>
          <a:xfrm>
            <a:off x="0" y="930942"/>
            <a:ext cx="9144001" cy="3695508"/>
          </a:xfrm>
          <a:prstGeom prst="rect">
            <a:avLst/>
          </a:prstGeom>
          <a:noFill/>
          <a:ln>
            <a:noFill/>
          </a:ln>
        </p:spPr>
      </p:pic>
      <p:sp>
        <p:nvSpPr>
          <p:cNvPr id="2" name="Google Shape;66;p14">
            <a:extLst>
              <a:ext uri="{FF2B5EF4-FFF2-40B4-BE49-F238E27FC236}">
                <a16:creationId xmlns:a16="http://schemas.microsoft.com/office/drawing/2014/main" id="{C92AF11C-1F21-126B-F6D4-63AB026954E0}"/>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198162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5812" y="299029"/>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Choice of colors – use color blind friendly palette</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41</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9" name="Google Shape;532;p75"/>
          <p:cNvPicPr preferRelativeResize="0"/>
          <p:nvPr/>
        </p:nvPicPr>
        <p:blipFill>
          <a:blip r:embed="rId5">
            <a:alphaModFix/>
          </a:blip>
          <a:stretch>
            <a:fillRect/>
          </a:stretch>
        </p:blipFill>
        <p:spPr>
          <a:xfrm>
            <a:off x="0" y="1017733"/>
            <a:ext cx="9144001" cy="3608717"/>
          </a:xfrm>
          <a:prstGeom prst="rect">
            <a:avLst/>
          </a:prstGeom>
          <a:noFill/>
          <a:ln>
            <a:noFill/>
          </a:ln>
        </p:spPr>
      </p:pic>
      <p:sp>
        <p:nvSpPr>
          <p:cNvPr id="2" name="Google Shape;66;p14">
            <a:extLst>
              <a:ext uri="{FF2B5EF4-FFF2-40B4-BE49-F238E27FC236}">
                <a16:creationId xmlns:a16="http://schemas.microsoft.com/office/drawing/2014/main" id="{B9FBEC06-EDF3-3742-3218-84A02CDCD534}"/>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8004606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Do’s and don’ts  in data design &amp; visualization</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42</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2" name="Rectangle 1"/>
          <p:cNvSpPr/>
          <p:nvPr/>
        </p:nvSpPr>
        <p:spPr>
          <a:xfrm>
            <a:off x="311700" y="1144300"/>
            <a:ext cx="7833376" cy="3323987"/>
          </a:xfrm>
          <a:prstGeom prst="rect">
            <a:avLst/>
          </a:prstGeom>
        </p:spPr>
        <p:txBody>
          <a:bodyPr wrap="square">
            <a:spAutoFit/>
          </a:bodyPr>
          <a:lstStyle/>
          <a:p>
            <a:pPr marL="457200" lvl="0" indent="-330200">
              <a:lnSpc>
                <a:spcPct val="150000"/>
              </a:lnSpc>
              <a:buClr>
                <a:srgbClr val="0070C0"/>
              </a:buClr>
              <a:buSzPts val="16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Use one color to present each category.</a:t>
            </a:r>
          </a:p>
          <a:p>
            <a:pPr marL="457200" lvl="0" indent="-330200">
              <a:lnSpc>
                <a:spcPct val="150000"/>
              </a:lnSpc>
              <a:buClr>
                <a:srgbClr val="0070C0"/>
              </a:buClr>
              <a:buSzPts val="16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Use order data sets using logical hierarchy.</a:t>
            </a:r>
          </a:p>
          <a:p>
            <a:pPr marL="457200" lvl="0" indent="-330200">
              <a:lnSpc>
                <a:spcPct val="150000"/>
              </a:lnSpc>
              <a:buClr>
                <a:srgbClr val="0070C0"/>
              </a:buClr>
              <a:buSzPts val="16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Use high contrast color combinations such as Red/Green or Blue/Yellow.</a:t>
            </a:r>
          </a:p>
          <a:p>
            <a:pPr marL="457200" lvl="0" indent="-330200">
              <a:lnSpc>
                <a:spcPct val="150000"/>
              </a:lnSpc>
              <a:buClr>
                <a:srgbClr val="0070C0"/>
              </a:buClr>
              <a:buSzPts val="16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Use callouts to highlight important or interesting information.</a:t>
            </a:r>
          </a:p>
          <a:p>
            <a:pPr marL="457200" lvl="0" indent="-330200">
              <a:lnSpc>
                <a:spcPct val="150000"/>
              </a:lnSpc>
              <a:buClr>
                <a:srgbClr val="0070C0"/>
              </a:buClr>
              <a:buSzPts val="16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Use 3D charts.</a:t>
            </a:r>
          </a:p>
          <a:p>
            <a:pPr marL="457200" lvl="0" indent="-330200">
              <a:lnSpc>
                <a:spcPct val="150000"/>
              </a:lnSpc>
              <a:buClr>
                <a:srgbClr val="0070C0"/>
              </a:buClr>
              <a:buSzPts val="16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Visualize your data in a way that it’s easy for readers to compare values.</a:t>
            </a:r>
          </a:p>
          <a:p>
            <a:pPr marL="457200" lvl="0" indent="-330200">
              <a:lnSpc>
                <a:spcPct val="150000"/>
              </a:lnSpc>
              <a:buClr>
                <a:srgbClr val="0070C0"/>
              </a:buClr>
              <a:buSzPts val="16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Add chart junk.</a:t>
            </a:r>
          </a:p>
          <a:p>
            <a:pPr marL="457200" lvl="0" indent="-330200">
              <a:lnSpc>
                <a:spcPct val="150000"/>
              </a:lnSpc>
              <a:buClr>
                <a:srgbClr val="0070C0"/>
              </a:buClr>
              <a:buSzPts val="16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Use more than 6 colors in a single layout.</a:t>
            </a:r>
          </a:p>
          <a:p>
            <a:pPr marL="457200" lvl="0" indent="-330200">
              <a:lnSpc>
                <a:spcPct val="150000"/>
              </a:lnSpc>
              <a:buClr>
                <a:srgbClr val="0070C0"/>
              </a:buClr>
              <a:buSzPts val="16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Use icons to enhance comprehension.</a:t>
            </a:r>
          </a:p>
          <a:p>
            <a:pPr marL="457200" lvl="0" indent="-330200">
              <a:lnSpc>
                <a:spcPct val="150000"/>
              </a:lnSpc>
              <a:buClr>
                <a:srgbClr val="0070C0"/>
              </a:buClr>
              <a:buSzPts val="1600"/>
              <a:buFont typeface="Wingdings" panose="05000000000000000000" pitchFamily="2" charset="2"/>
              <a:buChar char="§"/>
            </a:pPr>
            <a:r>
              <a:rPr lang="en-US" dirty="0">
                <a:solidFill>
                  <a:schemeClr val="bg2">
                    <a:lumMod val="75000"/>
                  </a:schemeClr>
                </a:solidFill>
                <a:latin typeface="Calibri" panose="020F0502020204030204" pitchFamily="34" charset="0"/>
                <a:ea typeface="Raleway"/>
                <a:cs typeface="Calibri" panose="020F0502020204030204" pitchFamily="34" charset="0"/>
                <a:sym typeface="Raleway"/>
              </a:rPr>
              <a:t>Use italic, bold or underline text. </a:t>
            </a:r>
          </a:p>
        </p:txBody>
      </p:sp>
      <p:sp>
        <p:nvSpPr>
          <p:cNvPr id="4" name="Google Shape;66;p14">
            <a:extLst>
              <a:ext uri="{FF2B5EF4-FFF2-40B4-BE49-F238E27FC236}">
                <a16:creationId xmlns:a16="http://schemas.microsoft.com/office/drawing/2014/main" id="{FF35B806-921E-A6E9-9D15-2B6DE12CA477}"/>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3596675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Do’s and don’ts  in data design &amp; visualization</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43</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9" name="Google Shape;643;p86"/>
          <p:cNvSpPr txBox="1">
            <a:spLocks noGrp="1"/>
          </p:cNvSpPr>
          <p:nvPr>
            <p:ph type="body" idx="1"/>
          </p:nvPr>
        </p:nvSpPr>
        <p:spPr>
          <a:xfrm>
            <a:off x="311700" y="1025400"/>
            <a:ext cx="8520600" cy="38106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one color to present each category. </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Order data sets using logical hierarchy.</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high contrast color combinations such as Red/Green or Blue/Yellow. </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callouts to highlight important or interesting information.</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3D charts.</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Visualize your data in a way that it’s easy for readers to compare values.</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Add chart junk.</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more than 6 colors in a single layout.</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icons to enhance comprehension.</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italic, bold or underline text. </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p:txBody>
      </p:sp>
      <p:pic>
        <p:nvPicPr>
          <p:cNvPr id="10" name="Google Shape;645;p86"/>
          <p:cNvPicPr preferRelativeResize="0"/>
          <p:nvPr/>
        </p:nvPicPr>
        <p:blipFill>
          <a:blip r:embed="rId5">
            <a:alphaModFix/>
          </a:blip>
          <a:stretch>
            <a:fillRect/>
          </a:stretch>
        </p:blipFill>
        <p:spPr>
          <a:xfrm>
            <a:off x="4273359" y="1168300"/>
            <a:ext cx="237300" cy="342850"/>
          </a:xfrm>
          <a:prstGeom prst="rect">
            <a:avLst/>
          </a:prstGeom>
          <a:noFill/>
          <a:ln>
            <a:noFill/>
          </a:ln>
        </p:spPr>
      </p:pic>
      <p:sp>
        <p:nvSpPr>
          <p:cNvPr id="2" name="Google Shape;66;p14">
            <a:extLst>
              <a:ext uri="{FF2B5EF4-FFF2-40B4-BE49-F238E27FC236}">
                <a16:creationId xmlns:a16="http://schemas.microsoft.com/office/drawing/2014/main" id="{2AD67772-D743-75E2-D210-7CDA0DD81ECE}"/>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1960107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Do’s and don’ts  in data design &amp; visualization</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44</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9" name="Google Shape;643;p86"/>
          <p:cNvSpPr txBox="1">
            <a:spLocks noGrp="1"/>
          </p:cNvSpPr>
          <p:nvPr>
            <p:ph type="body" idx="1"/>
          </p:nvPr>
        </p:nvSpPr>
        <p:spPr>
          <a:xfrm>
            <a:off x="311700" y="1025400"/>
            <a:ext cx="8520600" cy="38106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one color to present each category. </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Order data sets using logical hierarchy.</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high contrast color combinations such as Red/Green or Blue/Yellow. </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callouts to highlight important or interesting information.</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3D charts.</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Visualize your data in a way that it’s easy for readers to compare values.</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Add chart junk.</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more than 6 colors in a single layout.</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icons to enhance comprehension.</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italic, bold or underline text. </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p:txBody>
      </p:sp>
      <p:pic>
        <p:nvPicPr>
          <p:cNvPr id="10" name="Google Shape;645;p86"/>
          <p:cNvPicPr preferRelativeResize="0"/>
          <p:nvPr/>
        </p:nvPicPr>
        <p:blipFill>
          <a:blip r:embed="rId5">
            <a:alphaModFix/>
          </a:blip>
          <a:stretch>
            <a:fillRect/>
          </a:stretch>
        </p:blipFill>
        <p:spPr>
          <a:xfrm>
            <a:off x="4273359" y="1168300"/>
            <a:ext cx="237300" cy="342850"/>
          </a:xfrm>
          <a:prstGeom prst="rect">
            <a:avLst/>
          </a:prstGeom>
          <a:noFill/>
          <a:ln>
            <a:noFill/>
          </a:ln>
        </p:spPr>
      </p:pic>
      <p:pic>
        <p:nvPicPr>
          <p:cNvPr id="11" name="Google Shape;645;p86"/>
          <p:cNvPicPr preferRelativeResize="0"/>
          <p:nvPr/>
        </p:nvPicPr>
        <p:blipFill>
          <a:blip r:embed="rId5">
            <a:alphaModFix/>
          </a:blip>
          <a:stretch>
            <a:fillRect/>
          </a:stretch>
        </p:blipFill>
        <p:spPr>
          <a:xfrm>
            <a:off x="4273359" y="1543383"/>
            <a:ext cx="237300" cy="342850"/>
          </a:xfrm>
          <a:prstGeom prst="rect">
            <a:avLst/>
          </a:prstGeom>
          <a:noFill/>
          <a:ln>
            <a:noFill/>
          </a:ln>
        </p:spPr>
      </p:pic>
      <p:sp>
        <p:nvSpPr>
          <p:cNvPr id="2" name="Google Shape;66;p14">
            <a:extLst>
              <a:ext uri="{FF2B5EF4-FFF2-40B4-BE49-F238E27FC236}">
                <a16:creationId xmlns:a16="http://schemas.microsoft.com/office/drawing/2014/main" id="{4C422DB3-F565-0407-03EB-838403247BB3}"/>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32207977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Do’s and don’ts  in data design &amp; visualization</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45</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9" name="Google Shape;643;p86"/>
          <p:cNvSpPr txBox="1">
            <a:spLocks noGrp="1"/>
          </p:cNvSpPr>
          <p:nvPr>
            <p:ph type="body" idx="1"/>
          </p:nvPr>
        </p:nvSpPr>
        <p:spPr>
          <a:xfrm>
            <a:off x="311700" y="1025400"/>
            <a:ext cx="8520600" cy="38106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one color to present each category. </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Order data sets using logical hierarchy.</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high contrast color combinations such as Red/Green or Blue/Yellow. </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callouts to highlight important or interesting information.</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3D charts.</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Visualize your data in a way that it’s easy for readers to compare values.</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Add chart junk.</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more than 6 colors in a single layout.</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icons to enhance comprehension.</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italic, bold or underline text. </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p:txBody>
      </p:sp>
      <p:pic>
        <p:nvPicPr>
          <p:cNvPr id="10" name="Google Shape;645;p86"/>
          <p:cNvPicPr preferRelativeResize="0"/>
          <p:nvPr/>
        </p:nvPicPr>
        <p:blipFill>
          <a:blip r:embed="rId5">
            <a:alphaModFix/>
          </a:blip>
          <a:stretch>
            <a:fillRect/>
          </a:stretch>
        </p:blipFill>
        <p:spPr>
          <a:xfrm>
            <a:off x="4273359" y="1168300"/>
            <a:ext cx="237300" cy="342850"/>
          </a:xfrm>
          <a:prstGeom prst="rect">
            <a:avLst/>
          </a:prstGeom>
          <a:noFill/>
          <a:ln>
            <a:noFill/>
          </a:ln>
        </p:spPr>
      </p:pic>
      <p:pic>
        <p:nvPicPr>
          <p:cNvPr id="11" name="Google Shape;645;p86"/>
          <p:cNvPicPr preferRelativeResize="0"/>
          <p:nvPr/>
        </p:nvPicPr>
        <p:blipFill>
          <a:blip r:embed="rId5">
            <a:alphaModFix/>
          </a:blip>
          <a:stretch>
            <a:fillRect/>
          </a:stretch>
        </p:blipFill>
        <p:spPr>
          <a:xfrm>
            <a:off x="4273359" y="1543383"/>
            <a:ext cx="237300" cy="342850"/>
          </a:xfrm>
          <a:prstGeom prst="rect">
            <a:avLst/>
          </a:prstGeom>
          <a:noFill/>
          <a:ln>
            <a:noFill/>
          </a:ln>
        </p:spPr>
      </p:pic>
      <p:pic>
        <p:nvPicPr>
          <p:cNvPr id="12" name="Google Shape;646;p86"/>
          <p:cNvPicPr preferRelativeResize="0"/>
          <p:nvPr/>
        </p:nvPicPr>
        <p:blipFill>
          <a:blip r:embed="rId6">
            <a:alphaModFix/>
          </a:blip>
          <a:stretch>
            <a:fillRect/>
          </a:stretch>
        </p:blipFill>
        <p:spPr>
          <a:xfrm>
            <a:off x="6902825" y="1813629"/>
            <a:ext cx="293525" cy="412950"/>
          </a:xfrm>
          <a:prstGeom prst="rect">
            <a:avLst/>
          </a:prstGeom>
          <a:noFill/>
          <a:ln>
            <a:noFill/>
          </a:ln>
        </p:spPr>
      </p:pic>
      <p:sp>
        <p:nvSpPr>
          <p:cNvPr id="2" name="Google Shape;66;p14">
            <a:extLst>
              <a:ext uri="{FF2B5EF4-FFF2-40B4-BE49-F238E27FC236}">
                <a16:creationId xmlns:a16="http://schemas.microsoft.com/office/drawing/2014/main" id="{D1D354A4-ADAA-FAFF-99AB-0CEFC90A0049}"/>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3587378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Do’s and don’ts  in data design &amp; visualization</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46</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9" name="Google Shape;643;p86"/>
          <p:cNvSpPr txBox="1">
            <a:spLocks noGrp="1"/>
          </p:cNvSpPr>
          <p:nvPr>
            <p:ph type="body" idx="1"/>
          </p:nvPr>
        </p:nvSpPr>
        <p:spPr>
          <a:xfrm>
            <a:off x="311700" y="1025400"/>
            <a:ext cx="8520600" cy="38106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one color to present each category. </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Order data sets using logical hierarchy.</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high contrast color combinations such as Red/Green or Blue/Yellow. </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callouts to highlight important or interesting information.</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3D charts.</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Visualize your data in a way that it’s easy for readers to compare values.</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Add chart junk.</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more than 6 colors in a single layout.</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icons to enhance comprehension.</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italic, bold or underline text. </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p:txBody>
      </p:sp>
      <p:pic>
        <p:nvPicPr>
          <p:cNvPr id="10" name="Google Shape;645;p86"/>
          <p:cNvPicPr preferRelativeResize="0"/>
          <p:nvPr/>
        </p:nvPicPr>
        <p:blipFill>
          <a:blip r:embed="rId5">
            <a:alphaModFix/>
          </a:blip>
          <a:stretch>
            <a:fillRect/>
          </a:stretch>
        </p:blipFill>
        <p:spPr>
          <a:xfrm>
            <a:off x="4273359" y="1168300"/>
            <a:ext cx="237300" cy="342850"/>
          </a:xfrm>
          <a:prstGeom prst="rect">
            <a:avLst/>
          </a:prstGeom>
          <a:noFill/>
          <a:ln>
            <a:noFill/>
          </a:ln>
        </p:spPr>
      </p:pic>
      <p:pic>
        <p:nvPicPr>
          <p:cNvPr id="11" name="Google Shape;645;p86"/>
          <p:cNvPicPr preferRelativeResize="0"/>
          <p:nvPr/>
        </p:nvPicPr>
        <p:blipFill>
          <a:blip r:embed="rId5">
            <a:alphaModFix/>
          </a:blip>
          <a:stretch>
            <a:fillRect/>
          </a:stretch>
        </p:blipFill>
        <p:spPr>
          <a:xfrm>
            <a:off x="4273359" y="1543383"/>
            <a:ext cx="237300" cy="342850"/>
          </a:xfrm>
          <a:prstGeom prst="rect">
            <a:avLst/>
          </a:prstGeom>
          <a:noFill/>
          <a:ln>
            <a:noFill/>
          </a:ln>
        </p:spPr>
      </p:pic>
      <p:pic>
        <p:nvPicPr>
          <p:cNvPr id="12" name="Google Shape;646;p86"/>
          <p:cNvPicPr preferRelativeResize="0"/>
          <p:nvPr/>
        </p:nvPicPr>
        <p:blipFill>
          <a:blip r:embed="rId6">
            <a:alphaModFix/>
          </a:blip>
          <a:stretch>
            <a:fillRect/>
          </a:stretch>
        </p:blipFill>
        <p:spPr>
          <a:xfrm>
            <a:off x="6902825" y="1813629"/>
            <a:ext cx="293525" cy="412950"/>
          </a:xfrm>
          <a:prstGeom prst="rect">
            <a:avLst/>
          </a:prstGeom>
          <a:noFill/>
          <a:ln>
            <a:noFill/>
          </a:ln>
        </p:spPr>
      </p:pic>
      <p:pic>
        <p:nvPicPr>
          <p:cNvPr id="13" name="Google Shape;645;p86"/>
          <p:cNvPicPr preferRelativeResize="0"/>
          <p:nvPr/>
        </p:nvPicPr>
        <p:blipFill>
          <a:blip r:embed="rId5">
            <a:alphaModFix/>
          </a:blip>
          <a:stretch>
            <a:fillRect/>
          </a:stretch>
        </p:blipFill>
        <p:spPr>
          <a:xfrm>
            <a:off x="6077350" y="2218496"/>
            <a:ext cx="237300" cy="342850"/>
          </a:xfrm>
          <a:prstGeom prst="rect">
            <a:avLst/>
          </a:prstGeom>
          <a:noFill/>
          <a:ln>
            <a:noFill/>
          </a:ln>
        </p:spPr>
      </p:pic>
      <p:sp>
        <p:nvSpPr>
          <p:cNvPr id="2" name="Google Shape;66;p14">
            <a:extLst>
              <a:ext uri="{FF2B5EF4-FFF2-40B4-BE49-F238E27FC236}">
                <a16:creationId xmlns:a16="http://schemas.microsoft.com/office/drawing/2014/main" id="{80D97247-7201-0A29-6350-AA2892AF41E6}"/>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17572705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Do’s and don’ts  in data design &amp; visualization</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47</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9" name="Google Shape;643;p86"/>
          <p:cNvSpPr txBox="1">
            <a:spLocks noGrp="1"/>
          </p:cNvSpPr>
          <p:nvPr>
            <p:ph type="body" idx="1"/>
          </p:nvPr>
        </p:nvSpPr>
        <p:spPr>
          <a:xfrm>
            <a:off x="311700" y="1025400"/>
            <a:ext cx="8520600" cy="38106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one color to present each category. </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Order data sets using logical hierarchy.</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high contrast color combinations such as Red/Green or Blue/Yellow. </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callouts to highlight important or interesting information.</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3D charts.</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Visualize your data in a way that it’s easy for readers to compare values.</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Add chart junk.</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more than 6 colors in a single layout.</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icons to enhance comprehension.</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italic, bold or underline text. </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p:txBody>
      </p:sp>
      <p:pic>
        <p:nvPicPr>
          <p:cNvPr id="10" name="Google Shape;645;p86"/>
          <p:cNvPicPr preferRelativeResize="0"/>
          <p:nvPr/>
        </p:nvPicPr>
        <p:blipFill>
          <a:blip r:embed="rId5">
            <a:alphaModFix/>
          </a:blip>
          <a:stretch>
            <a:fillRect/>
          </a:stretch>
        </p:blipFill>
        <p:spPr>
          <a:xfrm>
            <a:off x="4273359" y="1168300"/>
            <a:ext cx="237300" cy="342850"/>
          </a:xfrm>
          <a:prstGeom prst="rect">
            <a:avLst/>
          </a:prstGeom>
          <a:noFill/>
          <a:ln>
            <a:noFill/>
          </a:ln>
        </p:spPr>
      </p:pic>
      <p:pic>
        <p:nvPicPr>
          <p:cNvPr id="11" name="Google Shape;645;p86"/>
          <p:cNvPicPr preferRelativeResize="0"/>
          <p:nvPr/>
        </p:nvPicPr>
        <p:blipFill>
          <a:blip r:embed="rId5">
            <a:alphaModFix/>
          </a:blip>
          <a:stretch>
            <a:fillRect/>
          </a:stretch>
        </p:blipFill>
        <p:spPr>
          <a:xfrm>
            <a:off x="4273359" y="1543383"/>
            <a:ext cx="237300" cy="342850"/>
          </a:xfrm>
          <a:prstGeom prst="rect">
            <a:avLst/>
          </a:prstGeom>
          <a:noFill/>
          <a:ln>
            <a:noFill/>
          </a:ln>
        </p:spPr>
      </p:pic>
      <p:pic>
        <p:nvPicPr>
          <p:cNvPr id="12" name="Google Shape;646;p86"/>
          <p:cNvPicPr preferRelativeResize="0"/>
          <p:nvPr/>
        </p:nvPicPr>
        <p:blipFill>
          <a:blip r:embed="rId6">
            <a:alphaModFix/>
          </a:blip>
          <a:stretch>
            <a:fillRect/>
          </a:stretch>
        </p:blipFill>
        <p:spPr>
          <a:xfrm>
            <a:off x="6902825" y="1813629"/>
            <a:ext cx="293525" cy="412950"/>
          </a:xfrm>
          <a:prstGeom prst="rect">
            <a:avLst/>
          </a:prstGeom>
          <a:noFill/>
          <a:ln>
            <a:noFill/>
          </a:ln>
        </p:spPr>
      </p:pic>
      <p:pic>
        <p:nvPicPr>
          <p:cNvPr id="13" name="Google Shape;645;p86"/>
          <p:cNvPicPr preferRelativeResize="0"/>
          <p:nvPr/>
        </p:nvPicPr>
        <p:blipFill>
          <a:blip r:embed="rId5">
            <a:alphaModFix/>
          </a:blip>
          <a:stretch>
            <a:fillRect/>
          </a:stretch>
        </p:blipFill>
        <p:spPr>
          <a:xfrm>
            <a:off x="6077350" y="2218496"/>
            <a:ext cx="237300" cy="342850"/>
          </a:xfrm>
          <a:prstGeom prst="rect">
            <a:avLst/>
          </a:prstGeom>
          <a:noFill/>
          <a:ln>
            <a:noFill/>
          </a:ln>
        </p:spPr>
      </p:pic>
      <p:pic>
        <p:nvPicPr>
          <p:cNvPr id="14" name="Google Shape;646;p86"/>
          <p:cNvPicPr preferRelativeResize="0"/>
          <p:nvPr/>
        </p:nvPicPr>
        <p:blipFill>
          <a:blip r:embed="rId6">
            <a:alphaModFix/>
          </a:blip>
          <a:stretch>
            <a:fillRect/>
          </a:stretch>
        </p:blipFill>
        <p:spPr>
          <a:xfrm>
            <a:off x="2157160" y="2561346"/>
            <a:ext cx="293525" cy="412950"/>
          </a:xfrm>
          <a:prstGeom prst="rect">
            <a:avLst/>
          </a:prstGeom>
          <a:noFill/>
          <a:ln>
            <a:noFill/>
          </a:ln>
        </p:spPr>
      </p:pic>
      <p:sp>
        <p:nvSpPr>
          <p:cNvPr id="2" name="Google Shape;66;p14">
            <a:extLst>
              <a:ext uri="{FF2B5EF4-FFF2-40B4-BE49-F238E27FC236}">
                <a16:creationId xmlns:a16="http://schemas.microsoft.com/office/drawing/2014/main" id="{B1DCC5DD-6C4E-EB4E-2180-11831A3B1A54}"/>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34990431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Do’s and don’ts  in data design &amp; visualization</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48</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9" name="Google Shape;643;p86"/>
          <p:cNvSpPr txBox="1">
            <a:spLocks noGrp="1"/>
          </p:cNvSpPr>
          <p:nvPr>
            <p:ph type="body" idx="1"/>
          </p:nvPr>
        </p:nvSpPr>
        <p:spPr>
          <a:xfrm>
            <a:off x="311700" y="1025400"/>
            <a:ext cx="8520600" cy="38106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one color to present each category. </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Order data sets using logical hierarchy.</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high contrast color combinations such as Red/Green or Blue/Yellow. </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callouts to highlight important or interesting information.</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3D charts.</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Visualize your data in a way that it’s easy for readers to compare values.</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Add chart junk.</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more than 6 colors in a single layout.</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icons to enhance comprehension.</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italic, bold or underline text. </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p:txBody>
      </p:sp>
      <p:pic>
        <p:nvPicPr>
          <p:cNvPr id="10" name="Google Shape;645;p86"/>
          <p:cNvPicPr preferRelativeResize="0"/>
          <p:nvPr/>
        </p:nvPicPr>
        <p:blipFill>
          <a:blip r:embed="rId5">
            <a:alphaModFix/>
          </a:blip>
          <a:stretch>
            <a:fillRect/>
          </a:stretch>
        </p:blipFill>
        <p:spPr>
          <a:xfrm>
            <a:off x="4273359" y="1168300"/>
            <a:ext cx="237300" cy="342850"/>
          </a:xfrm>
          <a:prstGeom prst="rect">
            <a:avLst/>
          </a:prstGeom>
          <a:noFill/>
          <a:ln>
            <a:noFill/>
          </a:ln>
        </p:spPr>
      </p:pic>
      <p:pic>
        <p:nvPicPr>
          <p:cNvPr id="11" name="Google Shape;645;p86"/>
          <p:cNvPicPr preferRelativeResize="0"/>
          <p:nvPr/>
        </p:nvPicPr>
        <p:blipFill>
          <a:blip r:embed="rId5">
            <a:alphaModFix/>
          </a:blip>
          <a:stretch>
            <a:fillRect/>
          </a:stretch>
        </p:blipFill>
        <p:spPr>
          <a:xfrm>
            <a:off x="4273359" y="1543383"/>
            <a:ext cx="237300" cy="342850"/>
          </a:xfrm>
          <a:prstGeom prst="rect">
            <a:avLst/>
          </a:prstGeom>
          <a:noFill/>
          <a:ln>
            <a:noFill/>
          </a:ln>
        </p:spPr>
      </p:pic>
      <p:pic>
        <p:nvPicPr>
          <p:cNvPr id="12" name="Google Shape;646;p86"/>
          <p:cNvPicPr preferRelativeResize="0"/>
          <p:nvPr/>
        </p:nvPicPr>
        <p:blipFill>
          <a:blip r:embed="rId6">
            <a:alphaModFix/>
          </a:blip>
          <a:stretch>
            <a:fillRect/>
          </a:stretch>
        </p:blipFill>
        <p:spPr>
          <a:xfrm>
            <a:off x="6902825" y="1813629"/>
            <a:ext cx="293525" cy="412950"/>
          </a:xfrm>
          <a:prstGeom prst="rect">
            <a:avLst/>
          </a:prstGeom>
          <a:noFill/>
          <a:ln>
            <a:noFill/>
          </a:ln>
        </p:spPr>
      </p:pic>
      <p:pic>
        <p:nvPicPr>
          <p:cNvPr id="13" name="Google Shape;645;p86"/>
          <p:cNvPicPr preferRelativeResize="0"/>
          <p:nvPr/>
        </p:nvPicPr>
        <p:blipFill>
          <a:blip r:embed="rId5">
            <a:alphaModFix/>
          </a:blip>
          <a:stretch>
            <a:fillRect/>
          </a:stretch>
        </p:blipFill>
        <p:spPr>
          <a:xfrm>
            <a:off x="6077350" y="2218496"/>
            <a:ext cx="237300" cy="342850"/>
          </a:xfrm>
          <a:prstGeom prst="rect">
            <a:avLst/>
          </a:prstGeom>
          <a:noFill/>
          <a:ln>
            <a:noFill/>
          </a:ln>
        </p:spPr>
      </p:pic>
      <p:pic>
        <p:nvPicPr>
          <p:cNvPr id="14" name="Google Shape;646;p86"/>
          <p:cNvPicPr preferRelativeResize="0"/>
          <p:nvPr/>
        </p:nvPicPr>
        <p:blipFill>
          <a:blip r:embed="rId6">
            <a:alphaModFix/>
          </a:blip>
          <a:stretch>
            <a:fillRect/>
          </a:stretch>
        </p:blipFill>
        <p:spPr>
          <a:xfrm>
            <a:off x="2157160" y="2561346"/>
            <a:ext cx="293525" cy="412950"/>
          </a:xfrm>
          <a:prstGeom prst="rect">
            <a:avLst/>
          </a:prstGeom>
          <a:noFill/>
          <a:ln>
            <a:noFill/>
          </a:ln>
        </p:spPr>
      </p:pic>
      <p:pic>
        <p:nvPicPr>
          <p:cNvPr id="15" name="Google Shape;645;p86"/>
          <p:cNvPicPr preferRelativeResize="0"/>
          <p:nvPr/>
        </p:nvPicPr>
        <p:blipFill>
          <a:blip r:embed="rId5">
            <a:alphaModFix/>
          </a:blip>
          <a:stretch>
            <a:fillRect/>
          </a:stretch>
        </p:blipFill>
        <p:spPr>
          <a:xfrm>
            <a:off x="6902825" y="2974296"/>
            <a:ext cx="237300" cy="342850"/>
          </a:xfrm>
          <a:prstGeom prst="rect">
            <a:avLst/>
          </a:prstGeom>
          <a:noFill/>
          <a:ln>
            <a:noFill/>
          </a:ln>
        </p:spPr>
      </p:pic>
      <p:sp>
        <p:nvSpPr>
          <p:cNvPr id="2" name="Google Shape;66;p14">
            <a:extLst>
              <a:ext uri="{FF2B5EF4-FFF2-40B4-BE49-F238E27FC236}">
                <a16:creationId xmlns:a16="http://schemas.microsoft.com/office/drawing/2014/main" id="{4E0F256D-ABE5-D0A1-6567-E901A7A9F96C}"/>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26779406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Do’s and don’ts  in data design &amp; visualization</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49</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9" name="Google Shape;643;p86"/>
          <p:cNvSpPr txBox="1">
            <a:spLocks noGrp="1"/>
          </p:cNvSpPr>
          <p:nvPr>
            <p:ph type="body" idx="1"/>
          </p:nvPr>
        </p:nvSpPr>
        <p:spPr>
          <a:xfrm>
            <a:off x="311700" y="1025400"/>
            <a:ext cx="8520600" cy="38106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one color to present each category. </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Order data sets using logical hierarchy.</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high contrast color combinations such as Red/Green or Blue/Yellow. </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callouts to highlight important or interesting information.</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3D charts.</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Visualize your data in a way that it’s easy for readers to compare values.</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Add chart junk.</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more than 6 colors in a single layout.</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icons to enhance comprehension.</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italic, bold or underline text. </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p:txBody>
      </p:sp>
      <p:pic>
        <p:nvPicPr>
          <p:cNvPr id="10" name="Google Shape;645;p86"/>
          <p:cNvPicPr preferRelativeResize="0"/>
          <p:nvPr/>
        </p:nvPicPr>
        <p:blipFill>
          <a:blip r:embed="rId5">
            <a:alphaModFix/>
          </a:blip>
          <a:stretch>
            <a:fillRect/>
          </a:stretch>
        </p:blipFill>
        <p:spPr>
          <a:xfrm>
            <a:off x="4273359" y="1168300"/>
            <a:ext cx="237300" cy="342850"/>
          </a:xfrm>
          <a:prstGeom prst="rect">
            <a:avLst/>
          </a:prstGeom>
          <a:noFill/>
          <a:ln>
            <a:noFill/>
          </a:ln>
        </p:spPr>
      </p:pic>
      <p:pic>
        <p:nvPicPr>
          <p:cNvPr id="11" name="Google Shape;645;p86"/>
          <p:cNvPicPr preferRelativeResize="0"/>
          <p:nvPr/>
        </p:nvPicPr>
        <p:blipFill>
          <a:blip r:embed="rId5">
            <a:alphaModFix/>
          </a:blip>
          <a:stretch>
            <a:fillRect/>
          </a:stretch>
        </p:blipFill>
        <p:spPr>
          <a:xfrm>
            <a:off x="4273359" y="1543383"/>
            <a:ext cx="237300" cy="342850"/>
          </a:xfrm>
          <a:prstGeom prst="rect">
            <a:avLst/>
          </a:prstGeom>
          <a:noFill/>
          <a:ln>
            <a:noFill/>
          </a:ln>
        </p:spPr>
      </p:pic>
      <p:pic>
        <p:nvPicPr>
          <p:cNvPr id="12" name="Google Shape;646;p86"/>
          <p:cNvPicPr preferRelativeResize="0"/>
          <p:nvPr/>
        </p:nvPicPr>
        <p:blipFill>
          <a:blip r:embed="rId6">
            <a:alphaModFix/>
          </a:blip>
          <a:stretch>
            <a:fillRect/>
          </a:stretch>
        </p:blipFill>
        <p:spPr>
          <a:xfrm>
            <a:off x="6902825" y="1813629"/>
            <a:ext cx="293525" cy="412950"/>
          </a:xfrm>
          <a:prstGeom prst="rect">
            <a:avLst/>
          </a:prstGeom>
          <a:noFill/>
          <a:ln>
            <a:noFill/>
          </a:ln>
        </p:spPr>
      </p:pic>
      <p:pic>
        <p:nvPicPr>
          <p:cNvPr id="13" name="Google Shape;645;p86"/>
          <p:cNvPicPr preferRelativeResize="0"/>
          <p:nvPr/>
        </p:nvPicPr>
        <p:blipFill>
          <a:blip r:embed="rId5">
            <a:alphaModFix/>
          </a:blip>
          <a:stretch>
            <a:fillRect/>
          </a:stretch>
        </p:blipFill>
        <p:spPr>
          <a:xfrm>
            <a:off x="6077350" y="2218496"/>
            <a:ext cx="237300" cy="342850"/>
          </a:xfrm>
          <a:prstGeom prst="rect">
            <a:avLst/>
          </a:prstGeom>
          <a:noFill/>
          <a:ln>
            <a:noFill/>
          </a:ln>
        </p:spPr>
      </p:pic>
      <p:pic>
        <p:nvPicPr>
          <p:cNvPr id="14" name="Google Shape;646;p86"/>
          <p:cNvPicPr preferRelativeResize="0"/>
          <p:nvPr/>
        </p:nvPicPr>
        <p:blipFill>
          <a:blip r:embed="rId6">
            <a:alphaModFix/>
          </a:blip>
          <a:stretch>
            <a:fillRect/>
          </a:stretch>
        </p:blipFill>
        <p:spPr>
          <a:xfrm>
            <a:off x="2157160" y="2561346"/>
            <a:ext cx="293525" cy="412950"/>
          </a:xfrm>
          <a:prstGeom prst="rect">
            <a:avLst/>
          </a:prstGeom>
          <a:noFill/>
          <a:ln>
            <a:noFill/>
          </a:ln>
        </p:spPr>
      </p:pic>
      <p:pic>
        <p:nvPicPr>
          <p:cNvPr id="15" name="Google Shape;645;p86"/>
          <p:cNvPicPr preferRelativeResize="0"/>
          <p:nvPr/>
        </p:nvPicPr>
        <p:blipFill>
          <a:blip r:embed="rId5">
            <a:alphaModFix/>
          </a:blip>
          <a:stretch>
            <a:fillRect/>
          </a:stretch>
        </p:blipFill>
        <p:spPr>
          <a:xfrm>
            <a:off x="6902825" y="2974296"/>
            <a:ext cx="237300" cy="342850"/>
          </a:xfrm>
          <a:prstGeom prst="rect">
            <a:avLst/>
          </a:prstGeom>
          <a:noFill/>
          <a:ln>
            <a:noFill/>
          </a:ln>
        </p:spPr>
      </p:pic>
      <p:pic>
        <p:nvPicPr>
          <p:cNvPr id="16" name="Google Shape;646;p86"/>
          <p:cNvPicPr preferRelativeResize="0"/>
          <p:nvPr/>
        </p:nvPicPr>
        <p:blipFill>
          <a:blip r:embed="rId6">
            <a:alphaModFix/>
          </a:blip>
          <a:stretch>
            <a:fillRect/>
          </a:stretch>
        </p:blipFill>
        <p:spPr>
          <a:xfrm>
            <a:off x="2176533" y="3288794"/>
            <a:ext cx="293525" cy="412950"/>
          </a:xfrm>
          <a:prstGeom prst="rect">
            <a:avLst/>
          </a:prstGeom>
          <a:noFill/>
          <a:ln>
            <a:noFill/>
          </a:ln>
        </p:spPr>
      </p:pic>
      <p:sp>
        <p:nvSpPr>
          <p:cNvPr id="2" name="Google Shape;66;p14">
            <a:extLst>
              <a:ext uri="{FF2B5EF4-FFF2-40B4-BE49-F238E27FC236}">
                <a16:creationId xmlns:a16="http://schemas.microsoft.com/office/drawing/2014/main" id="{3D536419-FA22-DA20-AFD4-9AF919251C49}"/>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11532561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Course </a:t>
            </a:r>
            <a:r>
              <a:rPr lang="en-ZA" dirty="0">
                <a:solidFill>
                  <a:srgbClr val="0070C0"/>
                </a:solidFill>
                <a:latin typeface="Calibri" panose="020F0502020204030204" pitchFamily="34" charset="0"/>
                <a:cs typeface="Calibri" panose="020F0502020204030204" pitchFamily="34" charset="0"/>
              </a:rPr>
              <a:t>Overview</a:t>
            </a: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graphicFrame>
        <p:nvGraphicFramePr>
          <p:cNvPr id="7" name="Diagram 6"/>
          <p:cNvGraphicFramePr/>
          <p:nvPr>
            <p:extLst>
              <p:ext uri="{D42A27DB-BD31-4B8C-83A1-F6EECF244321}">
                <p14:modId xmlns:p14="http://schemas.microsoft.com/office/powerpoint/2010/main" val="2132143697"/>
              </p:ext>
            </p:extLst>
          </p:nvPr>
        </p:nvGraphicFramePr>
        <p:xfrm>
          <a:off x="1524000" y="815753"/>
          <a:ext cx="6096000" cy="40640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8" name="TextBox 7"/>
          <p:cNvSpPr txBox="1"/>
          <p:nvPr/>
        </p:nvSpPr>
        <p:spPr>
          <a:xfrm>
            <a:off x="1607344" y="1168300"/>
            <a:ext cx="314325" cy="307777"/>
          </a:xfrm>
          <a:prstGeom prst="rect">
            <a:avLst/>
          </a:prstGeom>
          <a:noFill/>
        </p:spPr>
        <p:txBody>
          <a:bodyPr wrap="square" rtlCol="0">
            <a:spAutoFit/>
          </a:bodyPr>
          <a:lstStyle/>
          <a:p>
            <a:pPr algn="ctr"/>
            <a:r>
              <a:rPr lang="en-US" dirty="0">
                <a:solidFill>
                  <a:schemeClr val="bg1">
                    <a:lumMod val="65000"/>
                  </a:schemeClr>
                </a:solidFill>
                <a:latin typeface="Calibri" panose="020F0502020204030204" pitchFamily="34" charset="0"/>
                <a:cs typeface="Calibri" panose="020F0502020204030204" pitchFamily="34" charset="0"/>
              </a:rPr>
              <a:t>I</a:t>
            </a:r>
          </a:p>
        </p:txBody>
      </p:sp>
      <p:sp>
        <p:nvSpPr>
          <p:cNvPr id="21" name="TextBox 20"/>
          <p:cNvSpPr txBox="1"/>
          <p:nvPr/>
        </p:nvSpPr>
        <p:spPr>
          <a:xfrm>
            <a:off x="3186113" y="1168300"/>
            <a:ext cx="314325" cy="307777"/>
          </a:xfrm>
          <a:prstGeom prst="rect">
            <a:avLst/>
          </a:prstGeom>
          <a:noFill/>
        </p:spPr>
        <p:txBody>
          <a:bodyPr wrap="square" rtlCol="0">
            <a:spAutoFit/>
          </a:bodyPr>
          <a:lstStyle/>
          <a:p>
            <a:pPr algn="ctr"/>
            <a:r>
              <a:rPr lang="en-US" dirty="0">
                <a:solidFill>
                  <a:schemeClr val="bg1">
                    <a:lumMod val="65000"/>
                  </a:schemeClr>
                </a:solidFill>
                <a:latin typeface="Calibri" panose="020F0502020204030204" pitchFamily="34" charset="0"/>
                <a:cs typeface="Calibri" panose="020F0502020204030204" pitchFamily="34" charset="0"/>
              </a:rPr>
              <a:t>II</a:t>
            </a:r>
          </a:p>
        </p:txBody>
      </p:sp>
      <p:sp>
        <p:nvSpPr>
          <p:cNvPr id="22" name="TextBox 21"/>
          <p:cNvSpPr txBox="1"/>
          <p:nvPr/>
        </p:nvSpPr>
        <p:spPr>
          <a:xfrm>
            <a:off x="4741068" y="1168299"/>
            <a:ext cx="392907" cy="307777"/>
          </a:xfrm>
          <a:prstGeom prst="rect">
            <a:avLst/>
          </a:prstGeom>
          <a:noFill/>
        </p:spPr>
        <p:txBody>
          <a:bodyPr wrap="square" rtlCol="0">
            <a:spAutoFit/>
          </a:bodyPr>
          <a:lstStyle/>
          <a:p>
            <a:pPr algn="ctr"/>
            <a:r>
              <a:rPr lang="en-US" dirty="0">
                <a:solidFill>
                  <a:schemeClr val="bg1">
                    <a:lumMod val="65000"/>
                  </a:schemeClr>
                </a:solidFill>
                <a:latin typeface="Calibri" panose="020F0502020204030204" pitchFamily="34" charset="0"/>
                <a:cs typeface="Calibri" panose="020F0502020204030204" pitchFamily="34" charset="0"/>
              </a:rPr>
              <a:t>III</a:t>
            </a:r>
          </a:p>
        </p:txBody>
      </p:sp>
      <p:sp>
        <p:nvSpPr>
          <p:cNvPr id="23" name="TextBox 22"/>
          <p:cNvSpPr txBox="1"/>
          <p:nvPr/>
        </p:nvSpPr>
        <p:spPr>
          <a:xfrm>
            <a:off x="6274835" y="1168299"/>
            <a:ext cx="449813" cy="307777"/>
          </a:xfrm>
          <a:prstGeom prst="rect">
            <a:avLst/>
          </a:prstGeom>
          <a:noFill/>
        </p:spPr>
        <p:txBody>
          <a:bodyPr wrap="square" rtlCol="0">
            <a:spAutoFit/>
          </a:bodyPr>
          <a:lstStyle/>
          <a:p>
            <a:pPr algn="ctr"/>
            <a:r>
              <a:rPr lang="en-US" dirty="0">
                <a:solidFill>
                  <a:schemeClr val="bg1">
                    <a:lumMod val="65000"/>
                  </a:schemeClr>
                </a:solidFill>
                <a:latin typeface="Calibri" panose="020F0502020204030204" pitchFamily="34" charset="0"/>
                <a:cs typeface="Calibri" panose="020F0502020204030204" pitchFamily="34" charset="0"/>
              </a:rPr>
              <a:t>IV</a:t>
            </a:r>
          </a:p>
        </p:txBody>
      </p:sp>
      <p:sp>
        <p:nvSpPr>
          <p:cNvPr id="2" name="Google Shape;66;p14">
            <a:extLst>
              <a:ext uri="{FF2B5EF4-FFF2-40B4-BE49-F238E27FC236}">
                <a16:creationId xmlns:a16="http://schemas.microsoft.com/office/drawing/2014/main" id="{0262CB76-989A-D87C-3CFD-69DC3D61907B}"/>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Do’s and don’ts  in data design &amp; visualization</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50</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9" name="Google Shape;643;p86"/>
          <p:cNvSpPr txBox="1">
            <a:spLocks noGrp="1"/>
          </p:cNvSpPr>
          <p:nvPr>
            <p:ph type="body" idx="1"/>
          </p:nvPr>
        </p:nvSpPr>
        <p:spPr>
          <a:xfrm>
            <a:off x="311700" y="1025400"/>
            <a:ext cx="8520600" cy="38106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one color to present each category. </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Order data sets using logical hierarchy.</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high contrast color combinations such as Red/Green or Blue/Yellow. </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callouts to highlight important or interesting information.</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3D charts.</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Visualize your data in a way that it’s easy for readers to compare values.</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Add chart junk.</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more than 6 colors in a single layout.</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icons to enhance comprehension.</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italic, bold or underline text. </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p:txBody>
      </p:sp>
      <p:pic>
        <p:nvPicPr>
          <p:cNvPr id="10" name="Google Shape;645;p86"/>
          <p:cNvPicPr preferRelativeResize="0"/>
          <p:nvPr/>
        </p:nvPicPr>
        <p:blipFill>
          <a:blip r:embed="rId5">
            <a:alphaModFix/>
          </a:blip>
          <a:stretch>
            <a:fillRect/>
          </a:stretch>
        </p:blipFill>
        <p:spPr>
          <a:xfrm>
            <a:off x="4273359" y="1168300"/>
            <a:ext cx="237300" cy="342850"/>
          </a:xfrm>
          <a:prstGeom prst="rect">
            <a:avLst/>
          </a:prstGeom>
          <a:noFill/>
          <a:ln>
            <a:noFill/>
          </a:ln>
        </p:spPr>
      </p:pic>
      <p:pic>
        <p:nvPicPr>
          <p:cNvPr id="11" name="Google Shape;645;p86"/>
          <p:cNvPicPr preferRelativeResize="0"/>
          <p:nvPr/>
        </p:nvPicPr>
        <p:blipFill>
          <a:blip r:embed="rId5">
            <a:alphaModFix/>
          </a:blip>
          <a:stretch>
            <a:fillRect/>
          </a:stretch>
        </p:blipFill>
        <p:spPr>
          <a:xfrm>
            <a:off x="4273359" y="1543383"/>
            <a:ext cx="237300" cy="342850"/>
          </a:xfrm>
          <a:prstGeom prst="rect">
            <a:avLst/>
          </a:prstGeom>
          <a:noFill/>
          <a:ln>
            <a:noFill/>
          </a:ln>
        </p:spPr>
      </p:pic>
      <p:pic>
        <p:nvPicPr>
          <p:cNvPr id="12" name="Google Shape;646;p86"/>
          <p:cNvPicPr preferRelativeResize="0"/>
          <p:nvPr/>
        </p:nvPicPr>
        <p:blipFill>
          <a:blip r:embed="rId6">
            <a:alphaModFix/>
          </a:blip>
          <a:stretch>
            <a:fillRect/>
          </a:stretch>
        </p:blipFill>
        <p:spPr>
          <a:xfrm>
            <a:off x="6902825" y="1813629"/>
            <a:ext cx="293525" cy="412950"/>
          </a:xfrm>
          <a:prstGeom prst="rect">
            <a:avLst/>
          </a:prstGeom>
          <a:noFill/>
          <a:ln>
            <a:noFill/>
          </a:ln>
        </p:spPr>
      </p:pic>
      <p:pic>
        <p:nvPicPr>
          <p:cNvPr id="13" name="Google Shape;645;p86"/>
          <p:cNvPicPr preferRelativeResize="0"/>
          <p:nvPr/>
        </p:nvPicPr>
        <p:blipFill>
          <a:blip r:embed="rId5">
            <a:alphaModFix/>
          </a:blip>
          <a:stretch>
            <a:fillRect/>
          </a:stretch>
        </p:blipFill>
        <p:spPr>
          <a:xfrm>
            <a:off x="6077350" y="2218496"/>
            <a:ext cx="237300" cy="342850"/>
          </a:xfrm>
          <a:prstGeom prst="rect">
            <a:avLst/>
          </a:prstGeom>
          <a:noFill/>
          <a:ln>
            <a:noFill/>
          </a:ln>
        </p:spPr>
      </p:pic>
      <p:pic>
        <p:nvPicPr>
          <p:cNvPr id="14" name="Google Shape;646;p86"/>
          <p:cNvPicPr preferRelativeResize="0"/>
          <p:nvPr/>
        </p:nvPicPr>
        <p:blipFill>
          <a:blip r:embed="rId6">
            <a:alphaModFix/>
          </a:blip>
          <a:stretch>
            <a:fillRect/>
          </a:stretch>
        </p:blipFill>
        <p:spPr>
          <a:xfrm>
            <a:off x="2157160" y="2561346"/>
            <a:ext cx="293525" cy="412950"/>
          </a:xfrm>
          <a:prstGeom prst="rect">
            <a:avLst/>
          </a:prstGeom>
          <a:noFill/>
          <a:ln>
            <a:noFill/>
          </a:ln>
        </p:spPr>
      </p:pic>
      <p:pic>
        <p:nvPicPr>
          <p:cNvPr id="15" name="Google Shape;645;p86"/>
          <p:cNvPicPr preferRelativeResize="0"/>
          <p:nvPr/>
        </p:nvPicPr>
        <p:blipFill>
          <a:blip r:embed="rId5">
            <a:alphaModFix/>
          </a:blip>
          <a:stretch>
            <a:fillRect/>
          </a:stretch>
        </p:blipFill>
        <p:spPr>
          <a:xfrm>
            <a:off x="6902825" y="2974296"/>
            <a:ext cx="237300" cy="342850"/>
          </a:xfrm>
          <a:prstGeom prst="rect">
            <a:avLst/>
          </a:prstGeom>
          <a:noFill/>
          <a:ln>
            <a:noFill/>
          </a:ln>
        </p:spPr>
      </p:pic>
      <p:pic>
        <p:nvPicPr>
          <p:cNvPr id="16" name="Google Shape;646;p86"/>
          <p:cNvPicPr preferRelativeResize="0"/>
          <p:nvPr/>
        </p:nvPicPr>
        <p:blipFill>
          <a:blip r:embed="rId6">
            <a:alphaModFix/>
          </a:blip>
          <a:stretch>
            <a:fillRect/>
          </a:stretch>
        </p:blipFill>
        <p:spPr>
          <a:xfrm>
            <a:off x="2176533" y="3288794"/>
            <a:ext cx="293525" cy="412950"/>
          </a:xfrm>
          <a:prstGeom prst="rect">
            <a:avLst/>
          </a:prstGeom>
          <a:noFill/>
          <a:ln>
            <a:noFill/>
          </a:ln>
        </p:spPr>
      </p:pic>
      <p:pic>
        <p:nvPicPr>
          <p:cNvPr id="17" name="Google Shape;646;p86"/>
          <p:cNvPicPr preferRelativeResize="0"/>
          <p:nvPr/>
        </p:nvPicPr>
        <p:blipFill>
          <a:blip r:embed="rId6">
            <a:alphaModFix/>
          </a:blip>
          <a:stretch>
            <a:fillRect/>
          </a:stretch>
        </p:blipFill>
        <p:spPr>
          <a:xfrm>
            <a:off x="4330241" y="3701744"/>
            <a:ext cx="293525" cy="412950"/>
          </a:xfrm>
          <a:prstGeom prst="rect">
            <a:avLst/>
          </a:prstGeom>
          <a:noFill/>
          <a:ln>
            <a:noFill/>
          </a:ln>
        </p:spPr>
      </p:pic>
      <p:sp>
        <p:nvSpPr>
          <p:cNvPr id="2" name="Google Shape;66;p14">
            <a:extLst>
              <a:ext uri="{FF2B5EF4-FFF2-40B4-BE49-F238E27FC236}">
                <a16:creationId xmlns:a16="http://schemas.microsoft.com/office/drawing/2014/main" id="{96B39DE5-C107-05D0-63DC-E5D20EE37AC1}"/>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433231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Do’s and don’ts  in data design &amp; visualization</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51</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9" name="Google Shape;643;p86"/>
          <p:cNvSpPr txBox="1">
            <a:spLocks noGrp="1"/>
          </p:cNvSpPr>
          <p:nvPr>
            <p:ph type="body" idx="1"/>
          </p:nvPr>
        </p:nvSpPr>
        <p:spPr>
          <a:xfrm>
            <a:off x="311700" y="1025400"/>
            <a:ext cx="8520600" cy="38106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one color to present each category. </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Order data sets using logical hierarchy.</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high contrast color combinations such as Red/Green or Blue/Yellow. </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callouts to highlight important or interesting information.</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3D charts.</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Visualize your data in a way that it’s easy for readers to compare values.</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Add chart junk.</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more than 6 colors in a single layout.</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icons to enhance comprehension.</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0070C0"/>
              </a:buClr>
              <a:buSzPts val="1600"/>
              <a:buFont typeface="Wingdings" panose="05000000000000000000" pitchFamily="2" charset="2"/>
              <a:buChar char="§"/>
            </a:pPr>
            <a:r>
              <a:rPr lang="fr" sz="1400" dirty="0">
                <a:solidFill>
                  <a:schemeClr val="bg2">
                    <a:lumMod val="75000"/>
                  </a:schemeClr>
                </a:solidFill>
                <a:latin typeface="Calibri" panose="020F0502020204030204" pitchFamily="34" charset="0"/>
                <a:ea typeface="Raleway"/>
                <a:cs typeface="Calibri" panose="020F0502020204030204" pitchFamily="34" charset="0"/>
                <a:sym typeface="Raleway"/>
              </a:rPr>
              <a:t>Use italic, bold or underline text. </a:t>
            </a:r>
            <a:endParaRPr sz="1400" dirty="0">
              <a:solidFill>
                <a:schemeClr val="bg2">
                  <a:lumMod val="75000"/>
                </a:schemeClr>
              </a:solidFill>
              <a:latin typeface="Calibri" panose="020F0502020204030204" pitchFamily="34" charset="0"/>
              <a:ea typeface="Raleway"/>
              <a:cs typeface="Calibri" panose="020F0502020204030204" pitchFamily="34" charset="0"/>
              <a:sym typeface="Raleway"/>
            </a:endParaRPr>
          </a:p>
        </p:txBody>
      </p:sp>
      <p:pic>
        <p:nvPicPr>
          <p:cNvPr id="10" name="Google Shape;645;p86"/>
          <p:cNvPicPr preferRelativeResize="0"/>
          <p:nvPr/>
        </p:nvPicPr>
        <p:blipFill>
          <a:blip r:embed="rId5">
            <a:alphaModFix/>
          </a:blip>
          <a:stretch>
            <a:fillRect/>
          </a:stretch>
        </p:blipFill>
        <p:spPr>
          <a:xfrm>
            <a:off x="4273359" y="1168300"/>
            <a:ext cx="237300" cy="342850"/>
          </a:xfrm>
          <a:prstGeom prst="rect">
            <a:avLst/>
          </a:prstGeom>
          <a:noFill/>
          <a:ln>
            <a:noFill/>
          </a:ln>
        </p:spPr>
      </p:pic>
      <p:pic>
        <p:nvPicPr>
          <p:cNvPr id="11" name="Google Shape;645;p86"/>
          <p:cNvPicPr preferRelativeResize="0"/>
          <p:nvPr/>
        </p:nvPicPr>
        <p:blipFill>
          <a:blip r:embed="rId5">
            <a:alphaModFix/>
          </a:blip>
          <a:stretch>
            <a:fillRect/>
          </a:stretch>
        </p:blipFill>
        <p:spPr>
          <a:xfrm>
            <a:off x="4273359" y="1543383"/>
            <a:ext cx="237300" cy="342850"/>
          </a:xfrm>
          <a:prstGeom prst="rect">
            <a:avLst/>
          </a:prstGeom>
          <a:noFill/>
          <a:ln>
            <a:noFill/>
          </a:ln>
        </p:spPr>
      </p:pic>
      <p:pic>
        <p:nvPicPr>
          <p:cNvPr id="12" name="Google Shape;646;p86"/>
          <p:cNvPicPr preferRelativeResize="0"/>
          <p:nvPr/>
        </p:nvPicPr>
        <p:blipFill>
          <a:blip r:embed="rId6">
            <a:alphaModFix/>
          </a:blip>
          <a:stretch>
            <a:fillRect/>
          </a:stretch>
        </p:blipFill>
        <p:spPr>
          <a:xfrm>
            <a:off x="6902825" y="1813629"/>
            <a:ext cx="293525" cy="412950"/>
          </a:xfrm>
          <a:prstGeom prst="rect">
            <a:avLst/>
          </a:prstGeom>
          <a:noFill/>
          <a:ln>
            <a:noFill/>
          </a:ln>
        </p:spPr>
      </p:pic>
      <p:pic>
        <p:nvPicPr>
          <p:cNvPr id="13" name="Google Shape;645;p86"/>
          <p:cNvPicPr preferRelativeResize="0"/>
          <p:nvPr/>
        </p:nvPicPr>
        <p:blipFill>
          <a:blip r:embed="rId5">
            <a:alphaModFix/>
          </a:blip>
          <a:stretch>
            <a:fillRect/>
          </a:stretch>
        </p:blipFill>
        <p:spPr>
          <a:xfrm>
            <a:off x="6077350" y="2218496"/>
            <a:ext cx="237300" cy="342850"/>
          </a:xfrm>
          <a:prstGeom prst="rect">
            <a:avLst/>
          </a:prstGeom>
          <a:noFill/>
          <a:ln>
            <a:noFill/>
          </a:ln>
        </p:spPr>
      </p:pic>
      <p:pic>
        <p:nvPicPr>
          <p:cNvPr id="14" name="Google Shape;646;p86"/>
          <p:cNvPicPr preferRelativeResize="0"/>
          <p:nvPr/>
        </p:nvPicPr>
        <p:blipFill>
          <a:blip r:embed="rId6">
            <a:alphaModFix/>
          </a:blip>
          <a:stretch>
            <a:fillRect/>
          </a:stretch>
        </p:blipFill>
        <p:spPr>
          <a:xfrm>
            <a:off x="2157160" y="2561346"/>
            <a:ext cx="293525" cy="412950"/>
          </a:xfrm>
          <a:prstGeom prst="rect">
            <a:avLst/>
          </a:prstGeom>
          <a:noFill/>
          <a:ln>
            <a:noFill/>
          </a:ln>
        </p:spPr>
      </p:pic>
      <p:pic>
        <p:nvPicPr>
          <p:cNvPr id="15" name="Google Shape;645;p86"/>
          <p:cNvPicPr preferRelativeResize="0"/>
          <p:nvPr/>
        </p:nvPicPr>
        <p:blipFill>
          <a:blip r:embed="rId5">
            <a:alphaModFix/>
          </a:blip>
          <a:stretch>
            <a:fillRect/>
          </a:stretch>
        </p:blipFill>
        <p:spPr>
          <a:xfrm>
            <a:off x="6902825" y="2974296"/>
            <a:ext cx="237300" cy="342850"/>
          </a:xfrm>
          <a:prstGeom prst="rect">
            <a:avLst/>
          </a:prstGeom>
          <a:noFill/>
          <a:ln>
            <a:noFill/>
          </a:ln>
        </p:spPr>
      </p:pic>
      <p:pic>
        <p:nvPicPr>
          <p:cNvPr id="16" name="Google Shape;646;p86"/>
          <p:cNvPicPr preferRelativeResize="0"/>
          <p:nvPr/>
        </p:nvPicPr>
        <p:blipFill>
          <a:blip r:embed="rId6">
            <a:alphaModFix/>
          </a:blip>
          <a:stretch>
            <a:fillRect/>
          </a:stretch>
        </p:blipFill>
        <p:spPr>
          <a:xfrm>
            <a:off x="2176533" y="3288794"/>
            <a:ext cx="293525" cy="412950"/>
          </a:xfrm>
          <a:prstGeom prst="rect">
            <a:avLst/>
          </a:prstGeom>
          <a:noFill/>
          <a:ln>
            <a:noFill/>
          </a:ln>
        </p:spPr>
      </p:pic>
      <p:pic>
        <p:nvPicPr>
          <p:cNvPr id="17" name="Google Shape;646;p86"/>
          <p:cNvPicPr preferRelativeResize="0"/>
          <p:nvPr/>
        </p:nvPicPr>
        <p:blipFill>
          <a:blip r:embed="rId6">
            <a:alphaModFix/>
          </a:blip>
          <a:stretch>
            <a:fillRect/>
          </a:stretch>
        </p:blipFill>
        <p:spPr>
          <a:xfrm>
            <a:off x="4330241" y="3701744"/>
            <a:ext cx="293525" cy="412950"/>
          </a:xfrm>
          <a:prstGeom prst="rect">
            <a:avLst/>
          </a:prstGeom>
          <a:noFill/>
          <a:ln>
            <a:noFill/>
          </a:ln>
        </p:spPr>
      </p:pic>
      <p:pic>
        <p:nvPicPr>
          <p:cNvPr id="18" name="Google Shape;645;p86"/>
          <p:cNvPicPr preferRelativeResize="0"/>
          <p:nvPr/>
        </p:nvPicPr>
        <p:blipFill>
          <a:blip r:embed="rId5">
            <a:alphaModFix/>
          </a:blip>
          <a:stretch>
            <a:fillRect/>
          </a:stretch>
        </p:blipFill>
        <p:spPr>
          <a:xfrm>
            <a:off x="4102959" y="4076827"/>
            <a:ext cx="237300" cy="342850"/>
          </a:xfrm>
          <a:prstGeom prst="rect">
            <a:avLst/>
          </a:prstGeom>
          <a:noFill/>
          <a:ln>
            <a:noFill/>
          </a:ln>
        </p:spPr>
      </p:pic>
      <p:sp>
        <p:nvSpPr>
          <p:cNvPr id="2" name="Google Shape;66;p14">
            <a:extLst>
              <a:ext uri="{FF2B5EF4-FFF2-40B4-BE49-F238E27FC236}">
                <a16:creationId xmlns:a16="http://schemas.microsoft.com/office/drawing/2014/main" id="{86FF6BE8-C0B7-EAB6-AF09-19AF0139B28D}"/>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6268323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fr" sz="2600" dirty="0">
                <a:solidFill>
                  <a:srgbClr val="0070C0"/>
                </a:solidFill>
                <a:latin typeface="Calibri" panose="020F0502020204030204" pitchFamily="34" charset="0"/>
                <a:cs typeface="Calibri" panose="020F0502020204030204" pitchFamily="34" charset="0"/>
                <a:sym typeface="Oxygen"/>
              </a:rPr>
              <a:t>Do’s and don’ts  in data design &amp; visualization</a:t>
            </a:r>
            <a:endParaRPr sz="2600"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52</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9" name="Google Shape;643;p86"/>
          <p:cNvSpPr txBox="1">
            <a:spLocks noGrp="1"/>
          </p:cNvSpPr>
          <p:nvPr>
            <p:ph type="body" idx="1"/>
          </p:nvPr>
        </p:nvSpPr>
        <p:spPr>
          <a:xfrm>
            <a:off x="311700" y="1025400"/>
            <a:ext cx="8520600" cy="38106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one color to present each category. </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Order data sets using logical hierarchy.</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high contrast color combinations such as Red/Green or Blue/Yellow. </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callouts to highlight important or interesting information.</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3D charts.</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Visualize your data in a way that it’s easy for readers to compare values.</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Add chart junk.</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more than 6 colors in a single layout.</a:t>
            </a:r>
            <a:endParaRPr sz="1600" dirty="0">
              <a:solidFill>
                <a:srgbClr val="FF0000"/>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38761D"/>
              </a:buClr>
              <a:buSzPts val="1600"/>
              <a:buFont typeface="Wingdings" panose="05000000000000000000" pitchFamily="2" charset="2"/>
              <a:buChar char="§"/>
            </a:pPr>
            <a:r>
              <a:rPr lang="fr" sz="1600" dirty="0">
                <a:solidFill>
                  <a:srgbClr val="38761D"/>
                </a:solidFill>
                <a:latin typeface="Calibri" panose="020F0502020204030204" pitchFamily="34" charset="0"/>
                <a:ea typeface="Raleway"/>
                <a:cs typeface="Calibri" panose="020F0502020204030204" pitchFamily="34" charset="0"/>
                <a:sym typeface="Raleway"/>
              </a:rPr>
              <a:t>Use icons to enhance comprehension.</a:t>
            </a:r>
            <a:endParaRPr sz="1600" dirty="0">
              <a:solidFill>
                <a:srgbClr val="38761D"/>
              </a:solidFill>
              <a:latin typeface="Calibri" panose="020F0502020204030204" pitchFamily="34" charset="0"/>
              <a:ea typeface="Raleway"/>
              <a:cs typeface="Calibri" panose="020F0502020204030204" pitchFamily="34" charset="0"/>
              <a:sym typeface="Raleway"/>
            </a:endParaRPr>
          </a:p>
          <a:p>
            <a:pPr marL="457200" lvl="0" indent="-330200" algn="l" rtl="0">
              <a:lnSpc>
                <a:spcPct val="150000"/>
              </a:lnSpc>
              <a:spcBef>
                <a:spcPts val="0"/>
              </a:spcBef>
              <a:spcAft>
                <a:spcPts val="0"/>
              </a:spcAft>
              <a:buClr>
                <a:srgbClr val="FF0000"/>
              </a:buClr>
              <a:buSzPts val="1600"/>
              <a:buFont typeface="Wingdings" panose="05000000000000000000" pitchFamily="2" charset="2"/>
              <a:buChar char="§"/>
            </a:pPr>
            <a:r>
              <a:rPr lang="fr" sz="1600" dirty="0">
                <a:solidFill>
                  <a:srgbClr val="FF0000"/>
                </a:solidFill>
                <a:latin typeface="Calibri" panose="020F0502020204030204" pitchFamily="34" charset="0"/>
                <a:ea typeface="Raleway"/>
                <a:cs typeface="Calibri" panose="020F0502020204030204" pitchFamily="34" charset="0"/>
                <a:sym typeface="Raleway"/>
              </a:rPr>
              <a:t>Use italic, bold or underline text. </a:t>
            </a:r>
            <a:endParaRPr sz="1600" dirty="0">
              <a:solidFill>
                <a:srgbClr val="FF0000"/>
              </a:solidFill>
              <a:latin typeface="Calibri" panose="020F0502020204030204" pitchFamily="34" charset="0"/>
              <a:ea typeface="Raleway"/>
              <a:cs typeface="Calibri" panose="020F0502020204030204" pitchFamily="34" charset="0"/>
              <a:sym typeface="Raleway"/>
            </a:endParaRPr>
          </a:p>
        </p:txBody>
      </p:sp>
      <p:pic>
        <p:nvPicPr>
          <p:cNvPr id="10" name="Google Shape;645;p86"/>
          <p:cNvPicPr preferRelativeResize="0"/>
          <p:nvPr/>
        </p:nvPicPr>
        <p:blipFill>
          <a:blip r:embed="rId5">
            <a:alphaModFix/>
          </a:blip>
          <a:stretch>
            <a:fillRect/>
          </a:stretch>
        </p:blipFill>
        <p:spPr>
          <a:xfrm>
            <a:off x="4273359" y="1168300"/>
            <a:ext cx="237300" cy="342850"/>
          </a:xfrm>
          <a:prstGeom prst="rect">
            <a:avLst/>
          </a:prstGeom>
          <a:noFill/>
          <a:ln>
            <a:noFill/>
          </a:ln>
        </p:spPr>
      </p:pic>
      <p:pic>
        <p:nvPicPr>
          <p:cNvPr id="11" name="Google Shape;646;p86"/>
          <p:cNvPicPr preferRelativeResize="0"/>
          <p:nvPr/>
        </p:nvPicPr>
        <p:blipFill>
          <a:blip r:embed="rId6">
            <a:alphaModFix/>
          </a:blip>
          <a:stretch>
            <a:fillRect/>
          </a:stretch>
        </p:blipFill>
        <p:spPr>
          <a:xfrm>
            <a:off x="6902825" y="1813629"/>
            <a:ext cx="293525" cy="412950"/>
          </a:xfrm>
          <a:prstGeom prst="rect">
            <a:avLst/>
          </a:prstGeom>
          <a:noFill/>
          <a:ln>
            <a:noFill/>
          </a:ln>
        </p:spPr>
      </p:pic>
      <p:pic>
        <p:nvPicPr>
          <p:cNvPr id="12" name="Google Shape;646;p86"/>
          <p:cNvPicPr preferRelativeResize="0"/>
          <p:nvPr/>
        </p:nvPicPr>
        <p:blipFill>
          <a:blip r:embed="rId6">
            <a:alphaModFix/>
          </a:blip>
          <a:stretch>
            <a:fillRect/>
          </a:stretch>
        </p:blipFill>
        <p:spPr>
          <a:xfrm>
            <a:off x="2260388" y="2633765"/>
            <a:ext cx="293525" cy="412950"/>
          </a:xfrm>
          <a:prstGeom prst="rect">
            <a:avLst/>
          </a:prstGeom>
          <a:noFill/>
          <a:ln>
            <a:noFill/>
          </a:ln>
        </p:spPr>
      </p:pic>
      <p:pic>
        <p:nvPicPr>
          <p:cNvPr id="13" name="Google Shape;646;p86"/>
          <p:cNvPicPr preferRelativeResize="0"/>
          <p:nvPr/>
        </p:nvPicPr>
        <p:blipFill>
          <a:blip r:embed="rId6">
            <a:alphaModFix/>
          </a:blip>
          <a:stretch>
            <a:fillRect/>
          </a:stretch>
        </p:blipFill>
        <p:spPr>
          <a:xfrm>
            <a:off x="2218378" y="3306537"/>
            <a:ext cx="293525" cy="412950"/>
          </a:xfrm>
          <a:prstGeom prst="rect">
            <a:avLst/>
          </a:prstGeom>
          <a:noFill/>
          <a:ln>
            <a:noFill/>
          </a:ln>
        </p:spPr>
      </p:pic>
      <p:pic>
        <p:nvPicPr>
          <p:cNvPr id="14" name="Google Shape;646;p86"/>
          <p:cNvPicPr preferRelativeResize="0"/>
          <p:nvPr/>
        </p:nvPicPr>
        <p:blipFill>
          <a:blip r:embed="rId6">
            <a:alphaModFix/>
          </a:blip>
          <a:stretch>
            <a:fillRect/>
          </a:stretch>
        </p:blipFill>
        <p:spPr>
          <a:xfrm>
            <a:off x="4334025" y="3664608"/>
            <a:ext cx="293525" cy="412950"/>
          </a:xfrm>
          <a:prstGeom prst="rect">
            <a:avLst/>
          </a:prstGeom>
          <a:noFill/>
          <a:ln>
            <a:noFill/>
          </a:ln>
        </p:spPr>
      </p:pic>
      <p:pic>
        <p:nvPicPr>
          <p:cNvPr id="15" name="Google Shape;646;p86"/>
          <p:cNvPicPr preferRelativeResize="0"/>
          <p:nvPr/>
        </p:nvPicPr>
        <p:blipFill>
          <a:blip r:embed="rId6">
            <a:alphaModFix/>
          </a:blip>
          <a:stretch>
            <a:fillRect/>
          </a:stretch>
        </p:blipFill>
        <p:spPr>
          <a:xfrm>
            <a:off x="3581090" y="4382697"/>
            <a:ext cx="293525" cy="412950"/>
          </a:xfrm>
          <a:prstGeom prst="rect">
            <a:avLst/>
          </a:prstGeom>
          <a:noFill/>
          <a:ln>
            <a:noFill/>
          </a:ln>
        </p:spPr>
      </p:pic>
      <p:pic>
        <p:nvPicPr>
          <p:cNvPr id="16" name="Google Shape;645;p86"/>
          <p:cNvPicPr preferRelativeResize="0"/>
          <p:nvPr/>
        </p:nvPicPr>
        <p:blipFill>
          <a:blip r:embed="rId5">
            <a:alphaModFix/>
          </a:blip>
          <a:stretch>
            <a:fillRect/>
          </a:stretch>
        </p:blipFill>
        <p:spPr>
          <a:xfrm>
            <a:off x="4154709" y="1558183"/>
            <a:ext cx="237300" cy="342850"/>
          </a:xfrm>
          <a:prstGeom prst="rect">
            <a:avLst/>
          </a:prstGeom>
          <a:noFill/>
          <a:ln>
            <a:noFill/>
          </a:ln>
        </p:spPr>
      </p:pic>
      <p:pic>
        <p:nvPicPr>
          <p:cNvPr id="17" name="Google Shape;645;p86"/>
          <p:cNvPicPr preferRelativeResize="0"/>
          <p:nvPr/>
        </p:nvPicPr>
        <p:blipFill>
          <a:blip r:embed="rId5">
            <a:alphaModFix/>
          </a:blip>
          <a:stretch>
            <a:fillRect/>
          </a:stretch>
        </p:blipFill>
        <p:spPr>
          <a:xfrm>
            <a:off x="5964468" y="2226579"/>
            <a:ext cx="237300" cy="342850"/>
          </a:xfrm>
          <a:prstGeom prst="rect">
            <a:avLst/>
          </a:prstGeom>
          <a:noFill/>
          <a:ln>
            <a:noFill/>
          </a:ln>
        </p:spPr>
      </p:pic>
      <p:pic>
        <p:nvPicPr>
          <p:cNvPr id="18" name="Google Shape;645;p86"/>
          <p:cNvPicPr preferRelativeResize="0"/>
          <p:nvPr/>
        </p:nvPicPr>
        <p:blipFill>
          <a:blip r:embed="rId5">
            <a:alphaModFix/>
          </a:blip>
          <a:stretch>
            <a:fillRect/>
          </a:stretch>
        </p:blipFill>
        <p:spPr>
          <a:xfrm>
            <a:off x="6812287" y="2972321"/>
            <a:ext cx="237300" cy="342850"/>
          </a:xfrm>
          <a:prstGeom prst="rect">
            <a:avLst/>
          </a:prstGeom>
          <a:noFill/>
          <a:ln>
            <a:noFill/>
          </a:ln>
        </p:spPr>
      </p:pic>
      <p:pic>
        <p:nvPicPr>
          <p:cNvPr id="19" name="Google Shape;645;p86"/>
          <p:cNvPicPr preferRelativeResize="0"/>
          <p:nvPr/>
        </p:nvPicPr>
        <p:blipFill>
          <a:blip r:embed="rId5">
            <a:alphaModFix/>
          </a:blip>
          <a:stretch>
            <a:fillRect/>
          </a:stretch>
        </p:blipFill>
        <p:spPr>
          <a:xfrm>
            <a:off x="4032292" y="4108877"/>
            <a:ext cx="237300" cy="342850"/>
          </a:xfrm>
          <a:prstGeom prst="rect">
            <a:avLst/>
          </a:prstGeom>
          <a:noFill/>
          <a:ln>
            <a:noFill/>
          </a:ln>
        </p:spPr>
      </p:pic>
      <p:sp>
        <p:nvSpPr>
          <p:cNvPr id="2" name="Google Shape;66;p14">
            <a:extLst>
              <a:ext uri="{FF2B5EF4-FFF2-40B4-BE49-F238E27FC236}">
                <a16:creationId xmlns:a16="http://schemas.microsoft.com/office/drawing/2014/main" id="{24460552-09E7-6A90-A207-633CCA0DD74A}"/>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8090793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Next</a:t>
            </a:r>
            <a:r>
              <a:rPr lang="fr-FR" dirty="0">
                <a:solidFill>
                  <a:srgbClr val="0070C0"/>
                </a:solidFill>
                <a:latin typeface="Calibri" panose="020F0502020204030204" pitchFamily="34" charset="0"/>
                <a:cs typeface="Calibri" panose="020F0502020204030204" pitchFamily="34" charset="0"/>
              </a:rPr>
              <a:t> part: Tutorial</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53</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pic>
        <p:nvPicPr>
          <p:cNvPr id="4" name="Picture 3" descr="A graphic of a graph&#10;&#10;Description automatically generated">
            <a:extLst>
              <a:ext uri="{FF2B5EF4-FFF2-40B4-BE49-F238E27FC236}">
                <a16:creationId xmlns:a16="http://schemas.microsoft.com/office/drawing/2014/main" id="{07DBAA9F-5C8A-76D7-DFA1-6935C3CB13B3}"/>
              </a:ext>
            </a:extLst>
          </p:cNvPr>
          <p:cNvPicPr>
            <a:picLocks noChangeAspect="1"/>
          </p:cNvPicPr>
          <p:nvPr/>
        </p:nvPicPr>
        <p:blipFill>
          <a:blip r:embed="rId5"/>
          <a:stretch>
            <a:fillRect/>
          </a:stretch>
        </p:blipFill>
        <p:spPr>
          <a:xfrm>
            <a:off x="324599" y="1144300"/>
            <a:ext cx="2107692" cy="2107692"/>
          </a:xfrm>
          <a:prstGeom prst="rect">
            <a:avLst/>
          </a:prstGeom>
        </p:spPr>
      </p:pic>
      <p:pic>
        <p:nvPicPr>
          <p:cNvPr id="6" name="Picture 5" descr="A yellow and blue snake logo&#10;&#10;Description automatically generated">
            <a:extLst>
              <a:ext uri="{FF2B5EF4-FFF2-40B4-BE49-F238E27FC236}">
                <a16:creationId xmlns:a16="http://schemas.microsoft.com/office/drawing/2014/main" id="{FA5D5202-2490-E92C-5358-BD301C7A0AE1}"/>
              </a:ext>
            </a:extLst>
          </p:cNvPr>
          <p:cNvPicPr>
            <a:picLocks noChangeAspect="1"/>
          </p:cNvPicPr>
          <p:nvPr/>
        </p:nvPicPr>
        <p:blipFill>
          <a:blip r:embed="rId6"/>
          <a:stretch>
            <a:fillRect/>
          </a:stretch>
        </p:blipFill>
        <p:spPr>
          <a:xfrm>
            <a:off x="3090887" y="2490787"/>
            <a:ext cx="1851038" cy="1851038"/>
          </a:xfrm>
          <a:prstGeom prst="rect">
            <a:avLst/>
          </a:prstGeom>
        </p:spPr>
      </p:pic>
      <p:pic>
        <p:nvPicPr>
          <p:cNvPr id="11" name="Picture 10" descr="A graph showing different colored squares&#10;&#10;Description automatically generated with medium confidence">
            <a:extLst>
              <a:ext uri="{FF2B5EF4-FFF2-40B4-BE49-F238E27FC236}">
                <a16:creationId xmlns:a16="http://schemas.microsoft.com/office/drawing/2014/main" id="{A1E563E9-EA50-A7A4-0269-8B9CFC1970B4}"/>
              </a:ext>
            </a:extLst>
          </p:cNvPr>
          <p:cNvPicPr>
            <a:picLocks noChangeAspect="1"/>
          </p:cNvPicPr>
          <p:nvPr/>
        </p:nvPicPr>
        <p:blipFill>
          <a:blip r:embed="rId7"/>
          <a:stretch>
            <a:fillRect/>
          </a:stretch>
        </p:blipFill>
        <p:spPr>
          <a:xfrm>
            <a:off x="4941925" y="1195599"/>
            <a:ext cx="4079233" cy="2026789"/>
          </a:xfrm>
          <a:prstGeom prst="rect">
            <a:avLst/>
          </a:prstGeom>
        </p:spPr>
      </p:pic>
      <p:sp>
        <p:nvSpPr>
          <p:cNvPr id="2" name="Google Shape;66;p14">
            <a:extLst>
              <a:ext uri="{FF2B5EF4-FFF2-40B4-BE49-F238E27FC236}">
                <a16:creationId xmlns:a16="http://schemas.microsoft.com/office/drawing/2014/main" id="{4FE41E98-03C7-95EE-F8B0-CBCAEB959EA2}"/>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40159673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Plotting</a:t>
            </a:r>
            <a:r>
              <a:rPr lang="fr-FR" dirty="0">
                <a:solidFill>
                  <a:srgbClr val="0070C0"/>
                </a:solidFill>
                <a:latin typeface="Calibri" panose="020F0502020204030204" pitchFamily="34" charset="0"/>
                <a:cs typeface="Calibri" panose="020F0502020204030204" pitchFamily="34" charset="0"/>
              </a:rPr>
              <a:t> </a:t>
            </a:r>
            <a:r>
              <a:rPr lang="fr-FR" dirty="0" err="1">
                <a:solidFill>
                  <a:srgbClr val="0070C0"/>
                </a:solidFill>
                <a:latin typeface="Calibri" panose="020F0502020204030204" pitchFamily="34" charset="0"/>
                <a:cs typeface="Calibri" panose="020F0502020204030204" pitchFamily="34" charset="0"/>
              </a:rPr>
              <a:t>libraries</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54</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122842" y="1144300"/>
            <a:ext cx="8696559" cy="1815882"/>
          </a:xfrm>
          <a:prstGeom prst="rect">
            <a:avLst/>
          </a:prstGeom>
          <a:noFill/>
        </p:spPr>
        <p:txBody>
          <a:bodyPr wrap="square" rtlCol="0">
            <a:spAutoFit/>
          </a:bodyPr>
          <a:lstStyle/>
          <a:p>
            <a:r>
              <a:rPr lang="en-GB" dirty="0">
                <a:solidFill>
                  <a:srgbClr val="92D050"/>
                </a:solidFill>
                <a:effectLst/>
                <a:latin typeface="Calibri" panose="020F0502020204030204" pitchFamily="34" charset="0"/>
                <a:cs typeface="Calibri" panose="020F0502020204030204" pitchFamily="34" charset="0"/>
              </a:rPr>
              <a:t>Matplotlib</a:t>
            </a:r>
            <a:r>
              <a:rPr lang="en-GB" dirty="0">
                <a:latin typeface="Calibri" panose="020F0502020204030204" pitchFamily="34" charset="0"/>
                <a:cs typeface="Calibri" panose="020F0502020204030204" pitchFamily="34" charset="0"/>
              </a:rPr>
              <a:t> is the most basic and widely-used Python library for creating static, animated, and interactive visualisations. It provides a lot of control over every aspect of a plot.</a:t>
            </a:r>
          </a:p>
          <a:p>
            <a:endParaRPr lang="en-GB" dirty="0">
              <a:latin typeface="Calibri" panose="020F0502020204030204" pitchFamily="34" charset="0"/>
              <a:cs typeface="Calibri" panose="020F0502020204030204" pitchFamily="34" charset="0"/>
            </a:endParaRPr>
          </a:p>
          <a:p>
            <a:r>
              <a:rPr lang="en-GB" dirty="0">
                <a:solidFill>
                  <a:srgbClr val="92D050"/>
                </a:solidFill>
                <a:effectLst/>
                <a:latin typeface="Calibri" panose="020F0502020204030204" pitchFamily="34" charset="0"/>
                <a:cs typeface="Calibri" panose="020F0502020204030204" pitchFamily="34" charset="0"/>
              </a:rPr>
              <a:t>Seaborn</a:t>
            </a:r>
            <a:r>
              <a:rPr lang="en-GB" dirty="0">
                <a:latin typeface="Calibri" panose="020F0502020204030204" pitchFamily="34" charset="0"/>
                <a:cs typeface="Calibri" panose="020F0502020204030204" pitchFamily="34" charset="0"/>
              </a:rPr>
              <a:t> is built on top of Matplotlib and provides a high-level interface for creating attractive and informative statistical graphics.</a:t>
            </a:r>
          </a:p>
          <a:p>
            <a:endParaRPr lang="en-GB" dirty="0">
              <a:latin typeface="Calibri" panose="020F0502020204030204" pitchFamily="34" charset="0"/>
              <a:cs typeface="Calibri" panose="020F0502020204030204" pitchFamily="34" charset="0"/>
            </a:endParaRPr>
          </a:p>
          <a:p>
            <a:r>
              <a:rPr lang="en-GB" dirty="0" err="1">
                <a:solidFill>
                  <a:srgbClr val="92D050"/>
                </a:solidFill>
                <a:effectLst/>
                <a:latin typeface="Calibri" panose="020F0502020204030204" pitchFamily="34" charset="0"/>
                <a:cs typeface="Calibri" panose="020F0502020204030204" pitchFamily="34" charset="0"/>
              </a:rPr>
              <a:t>Plotnine</a:t>
            </a:r>
            <a:r>
              <a:rPr lang="en-GB" dirty="0">
                <a:latin typeface="Calibri" panose="020F0502020204030204" pitchFamily="34" charset="0"/>
                <a:cs typeface="Calibri" panose="020F0502020204030204" pitchFamily="34" charset="0"/>
              </a:rPr>
              <a:t> is a Python implementation of the Grammar of Graphics (similar to R’s ggplot2). It provides a high-level abstraction for creating complex plots by layering components.</a:t>
            </a:r>
            <a:endParaRPr lang="en-US" dirty="0">
              <a:latin typeface="Calibri" panose="020F0502020204030204" pitchFamily="34" charset="0"/>
              <a:cs typeface="Calibri" panose="020F0502020204030204" pitchFamily="34" charset="0"/>
            </a:endParaRPr>
          </a:p>
        </p:txBody>
      </p:sp>
      <p:sp>
        <p:nvSpPr>
          <p:cNvPr id="2" name="Google Shape;66;p14">
            <a:extLst>
              <a:ext uri="{FF2B5EF4-FFF2-40B4-BE49-F238E27FC236}">
                <a16:creationId xmlns:a16="http://schemas.microsoft.com/office/drawing/2014/main" id="{FF922D56-B035-03F9-8218-7F9692143B3F}"/>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3289669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Plotting</a:t>
            </a:r>
            <a:r>
              <a:rPr lang="fr-FR" dirty="0">
                <a:solidFill>
                  <a:srgbClr val="0070C0"/>
                </a:solidFill>
                <a:latin typeface="Calibri" panose="020F0502020204030204" pitchFamily="34" charset="0"/>
                <a:cs typeface="Calibri" panose="020F0502020204030204" pitchFamily="34" charset="0"/>
              </a:rPr>
              <a:t> </a:t>
            </a:r>
            <a:r>
              <a:rPr lang="fr-FR" dirty="0" err="1">
                <a:solidFill>
                  <a:srgbClr val="0070C0"/>
                </a:solidFill>
                <a:latin typeface="Calibri" panose="020F0502020204030204" pitchFamily="34" charset="0"/>
                <a:cs typeface="Calibri" panose="020F0502020204030204" pitchFamily="34" charset="0"/>
              </a:rPr>
              <a:t>libraries</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55</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pic>
        <p:nvPicPr>
          <p:cNvPr id="4" name="Picture 3" descr="A screenshot of a computer&#10;&#10;Description automatically generated">
            <a:extLst>
              <a:ext uri="{FF2B5EF4-FFF2-40B4-BE49-F238E27FC236}">
                <a16:creationId xmlns:a16="http://schemas.microsoft.com/office/drawing/2014/main" id="{5AEF94C0-88F9-0DFC-1786-09D06C6F5C9A}"/>
              </a:ext>
            </a:extLst>
          </p:cNvPr>
          <p:cNvPicPr>
            <a:picLocks noChangeAspect="1"/>
          </p:cNvPicPr>
          <p:nvPr/>
        </p:nvPicPr>
        <p:blipFill rotWithShape="1">
          <a:blip r:embed="rId5"/>
          <a:srcRect l="1765" t="2722" r="1882" b="4572"/>
          <a:stretch/>
        </p:blipFill>
        <p:spPr>
          <a:xfrm>
            <a:off x="612648" y="990426"/>
            <a:ext cx="7488936" cy="3630168"/>
          </a:xfrm>
          <a:prstGeom prst="rect">
            <a:avLst/>
          </a:prstGeom>
        </p:spPr>
      </p:pic>
      <p:sp>
        <p:nvSpPr>
          <p:cNvPr id="2" name="Google Shape;66;p14">
            <a:extLst>
              <a:ext uri="{FF2B5EF4-FFF2-40B4-BE49-F238E27FC236}">
                <a16:creationId xmlns:a16="http://schemas.microsoft.com/office/drawing/2014/main" id="{0B2BAAB1-8E09-9547-F94F-AF91790C6287}"/>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9552110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fontAlgn="base"/>
            <a:r>
              <a:rPr lang="en-GB" dirty="0">
                <a:solidFill>
                  <a:srgbClr val="0070C0"/>
                </a:solidFill>
                <a:latin typeface="Calibri" panose="020F0502020204030204" pitchFamily="34" charset="0"/>
                <a:cs typeface="Calibri" panose="020F0502020204030204" pitchFamily="34" charset="0"/>
              </a:rPr>
              <a:t>Grammar of graphics</a:t>
            </a: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56</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a:extLst>
              <a:ext uri="{FF2B5EF4-FFF2-40B4-BE49-F238E27FC236}">
                <a16:creationId xmlns:a16="http://schemas.microsoft.com/office/drawing/2014/main" id="{4A46CBD6-F7C9-A77B-6185-2D257646A89D}"/>
              </a:ext>
            </a:extLst>
          </p:cNvPr>
          <p:cNvSpPr txBox="1"/>
          <p:nvPr/>
        </p:nvSpPr>
        <p:spPr>
          <a:xfrm>
            <a:off x="311699" y="1450652"/>
            <a:ext cx="8520599" cy="2246769"/>
          </a:xfrm>
          <a:prstGeom prst="rect">
            <a:avLst/>
          </a:prstGeom>
          <a:noFill/>
        </p:spPr>
        <p:txBody>
          <a:bodyPr wrap="square">
            <a:spAutoFit/>
          </a:bodyPr>
          <a:lstStyle/>
          <a:p>
            <a:pPr algn="l" fontAlgn="base"/>
            <a:r>
              <a:rPr lang="en-GB" b="0" i="0" u="none" strike="noStrike" dirty="0">
                <a:solidFill>
                  <a:schemeClr val="tx1"/>
                </a:solidFill>
                <a:effectLst/>
                <a:latin typeface="Calibri" panose="020F0502020204030204" pitchFamily="34" charset="0"/>
                <a:cs typeface="Calibri" panose="020F0502020204030204" pitchFamily="34" charset="0"/>
              </a:rPr>
              <a:t>Grammar of graphics = a framework which follows a layered approach to describe and construct visualisations or graphics in a structured manner</a:t>
            </a:r>
          </a:p>
          <a:p>
            <a:pPr algn="l" fontAlgn="base"/>
            <a:endParaRPr lang="en-GB" b="0" i="0" u="none" strike="noStrike" dirty="0">
              <a:solidFill>
                <a:schemeClr val="tx1"/>
              </a:solidFill>
              <a:effectLst/>
              <a:latin typeface="Calibri" panose="020F0502020204030204" pitchFamily="34" charset="0"/>
              <a:cs typeface="Calibri" panose="020F0502020204030204" pitchFamily="34" charset="0"/>
            </a:endParaRPr>
          </a:p>
          <a:p>
            <a:pPr algn="l" fontAlgn="base"/>
            <a:r>
              <a:rPr lang="en-GB" b="0" i="0" u="none" strike="noStrike" dirty="0">
                <a:solidFill>
                  <a:schemeClr val="tx1"/>
                </a:solidFill>
                <a:effectLst/>
                <a:latin typeface="Calibri" panose="020F0502020204030204" pitchFamily="34" charset="0"/>
                <a:cs typeface="Calibri" panose="020F0502020204030204" pitchFamily="34" charset="0"/>
              </a:rPr>
              <a:t>plot = </a:t>
            </a:r>
            <a:r>
              <a:rPr lang="en-GB" b="0" i="0" u="none" strike="noStrike" dirty="0">
                <a:solidFill>
                  <a:srgbClr val="FF0000"/>
                </a:solidFill>
                <a:effectLst/>
                <a:latin typeface="Calibri" panose="020F0502020204030204" pitchFamily="34" charset="0"/>
                <a:cs typeface="Calibri" panose="020F0502020204030204" pitchFamily="34" charset="0"/>
              </a:rPr>
              <a:t>data</a:t>
            </a:r>
            <a:r>
              <a:rPr lang="en-GB" b="0" i="0" u="none" strike="noStrike" dirty="0">
                <a:solidFill>
                  <a:schemeClr val="tx1"/>
                </a:solidFill>
                <a:effectLst/>
                <a:latin typeface="Calibri" panose="020F0502020204030204" pitchFamily="34" charset="0"/>
                <a:cs typeface="Calibri" panose="020F0502020204030204" pitchFamily="34" charset="0"/>
              </a:rPr>
              <a:t> + </a:t>
            </a:r>
            <a:r>
              <a:rPr lang="en-GB" b="0" i="0" u="none" strike="noStrike" dirty="0">
                <a:solidFill>
                  <a:srgbClr val="0070C0"/>
                </a:solidFill>
                <a:effectLst/>
                <a:latin typeface="Calibri" panose="020F0502020204030204" pitchFamily="34" charset="0"/>
                <a:cs typeface="Calibri" panose="020F0502020204030204" pitchFamily="34" charset="0"/>
              </a:rPr>
              <a:t>aesthetics</a:t>
            </a:r>
            <a:r>
              <a:rPr lang="en-GB" b="0" i="0" u="none" strike="noStrike" dirty="0">
                <a:solidFill>
                  <a:schemeClr val="tx1"/>
                </a:solidFill>
                <a:effectLst/>
                <a:latin typeface="Calibri" panose="020F0502020204030204" pitchFamily="34" charset="0"/>
                <a:cs typeface="Calibri" panose="020F0502020204030204" pitchFamily="34" charset="0"/>
              </a:rPr>
              <a:t> + </a:t>
            </a:r>
            <a:r>
              <a:rPr lang="en-GB" b="0" i="0" u="none" strike="noStrike" dirty="0">
                <a:solidFill>
                  <a:srgbClr val="00B050"/>
                </a:solidFill>
                <a:effectLst/>
                <a:latin typeface="Calibri" panose="020F0502020204030204" pitchFamily="34" charset="0"/>
                <a:cs typeface="Calibri" panose="020F0502020204030204" pitchFamily="34" charset="0"/>
              </a:rPr>
              <a:t>geometry</a:t>
            </a:r>
          </a:p>
          <a:p>
            <a:pPr algn="l" fontAlgn="base"/>
            <a:endParaRPr lang="en-GB" b="0" i="0" u="none" strike="noStrike" dirty="0">
              <a:solidFill>
                <a:schemeClr val="tx1"/>
              </a:solidFill>
              <a:effectLst/>
              <a:latin typeface="Calibri" panose="020F0502020204030204" pitchFamily="34" charset="0"/>
              <a:cs typeface="Calibri" panose="020F0502020204030204" pitchFamily="34" charset="0"/>
            </a:endParaRPr>
          </a:p>
          <a:p>
            <a:pPr algn="l" fontAlgn="base"/>
            <a:r>
              <a:rPr lang="en-GB" b="0" i="0" u="none" strike="noStrike" dirty="0">
                <a:solidFill>
                  <a:schemeClr val="accent1">
                    <a:lumMod val="75000"/>
                  </a:schemeClr>
                </a:solidFill>
                <a:effectLst/>
                <a:latin typeface="Calibri" panose="020F0502020204030204" pitchFamily="34" charset="0"/>
                <a:cs typeface="Calibri" panose="020F0502020204030204" pitchFamily="34" charset="0"/>
              </a:rPr>
              <a:t>&lt;data&gt; </a:t>
            </a:r>
            <a:r>
              <a:rPr lang="en-GB" b="0" i="0" u="none" strike="noStrike" dirty="0">
                <a:solidFill>
                  <a:schemeClr val="tx1"/>
                </a:solidFill>
                <a:effectLst/>
                <a:latin typeface="Calibri" panose="020F0502020204030204" pitchFamily="34" charset="0"/>
                <a:cs typeface="Calibri" panose="020F0502020204030204" pitchFamily="34" charset="0"/>
              </a:rPr>
              <a:t>= refers to a data frame (data set)</a:t>
            </a:r>
          </a:p>
          <a:p>
            <a:pPr algn="l" fontAlgn="base">
              <a:buFont typeface="Arial" panose="020B0604020202020204" pitchFamily="34" charset="0"/>
              <a:buChar char="•"/>
            </a:pPr>
            <a:endParaRPr lang="en-GB" b="0" i="0" u="none" strike="noStrike" dirty="0">
              <a:solidFill>
                <a:schemeClr val="tx1"/>
              </a:solidFill>
              <a:effectLst/>
              <a:latin typeface="Calibri" panose="020F0502020204030204" pitchFamily="34" charset="0"/>
              <a:cs typeface="Calibri" panose="020F0502020204030204" pitchFamily="34" charset="0"/>
            </a:endParaRPr>
          </a:p>
          <a:p>
            <a:pPr algn="l" fontAlgn="base"/>
            <a:r>
              <a:rPr lang="en-GB" b="0" i="0" u="none" strike="noStrike" dirty="0">
                <a:solidFill>
                  <a:schemeClr val="accent1">
                    <a:lumMod val="75000"/>
                  </a:schemeClr>
                </a:solidFill>
                <a:effectLst/>
                <a:latin typeface="Calibri" panose="020F0502020204030204" pitchFamily="34" charset="0"/>
                <a:cs typeface="Calibri" panose="020F0502020204030204" pitchFamily="34" charset="0"/>
              </a:rPr>
              <a:t>&lt;aesthetics&gt; </a:t>
            </a:r>
            <a:r>
              <a:rPr lang="en-GB" b="0" i="0" u="none" strike="noStrike" dirty="0">
                <a:solidFill>
                  <a:schemeClr val="tx1"/>
                </a:solidFill>
                <a:effectLst/>
                <a:latin typeface="Calibri" panose="020F0502020204030204" pitchFamily="34" charset="0"/>
                <a:cs typeface="Calibri" panose="020F0502020204030204" pitchFamily="34" charset="0"/>
              </a:rPr>
              <a:t>= indicates x and y variables &amp; how data should be displayed in the plot (e.g. </a:t>
            </a:r>
            <a:r>
              <a:rPr lang="en-GB" b="0" i="0" u="none" strike="noStrike" dirty="0" err="1">
                <a:solidFill>
                  <a:schemeClr val="tx1"/>
                </a:solidFill>
                <a:effectLst/>
                <a:latin typeface="Calibri" panose="020F0502020204030204" pitchFamily="34" charset="0"/>
                <a:cs typeface="Calibri" panose="020F0502020204030204" pitchFamily="34" charset="0"/>
              </a:rPr>
              <a:t>color</a:t>
            </a:r>
            <a:r>
              <a:rPr lang="en-GB" b="0" i="0" u="none" strike="noStrike" dirty="0">
                <a:solidFill>
                  <a:schemeClr val="tx1"/>
                </a:solidFill>
                <a:effectLst/>
                <a:latin typeface="Calibri" panose="020F0502020204030204" pitchFamily="34" charset="0"/>
                <a:cs typeface="Calibri" panose="020F0502020204030204" pitchFamily="34" charset="0"/>
              </a:rPr>
              <a:t>, size, shape)</a:t>
            </a:r>
          </a:p>
          <a:p>
            <a:pPr algn="l" fontAlgn="base"/>
            <a:endParaRPr lang="en-GB" b="0" i="0" u="none" strike="noStrike" dirty="0">
              <a:solidFill>
                <a:schemeClr val="tx1"/>
              </a:solidFill>
              <a:effectLst/>
              <a:latin typeface="Calibri" panose="020F0502020204030204" pitchFamily="34" charset="0"/>
              <a:cs typeface="Calibri" panose="020F0502020204030204" pitchFamily="34" charset="0"/>
            </a:endParaRPr>
          </a:p>
          <a:p>
            <a:pPr algn="l" fontAlgn="base"/>
            <a:r>
              <a:rPr lang="en-GB" b="0" i="0" u="none" strike="noStrike" dirty="0">
                <a:solidFill>
                  <a:schemeClr val="accent1">
                    <a:lumMod val="75000"/>
                  </a:schemeClr>
                </a:solidFill>
                <a:effectLst/>
                <a:latin typeface="Calibri" panose="020F0502020204030204" pitchFamily="34" charset="0"/>
                <a:cs typeface="Calibri" panose="020F0502020204030204" pitchFamily="34" charset="0"/>
              </a:rPr>
              <a:t>&lt;geometry&gt; </a:t>
            </a:r>
            <a:r>
              <a:rPr lang="en-GB" b="0" i="0" u="none" strike="noStrike" dirty="0">
                <a:solidFill>
                  <a:schemeClr val="tx1"/>
                </a:solidFill>
                <a:effectLst/>
                <a:latin typeface="Calibri" panose="020F0502020204030204" pitchFamily="34" charset="0"/>
                <a:cs typeface="Calibri" panose="020F0502020204030204" pitchFamily="34" charset="0"/>
              </a:rPr>
              <a:t>= refers to the type of graphics (bar chart, histogram, box plot, line plot, density plot, etc.)</a:t>
            </a:r>
          </a:p>
        </p:txBody>
      </p:sp>
      <p:sp>
        <p:nvSpPr>
          <p:cNvPr id="2" name="Google Shape;66;p14">
            <a:extLst>
              <a:ext uri="{FF2B5EF4-FFF2-40B4-BE49-F238E27FC236}">
                <a16:creationId xmlns:a16="http://schemas.microsoft.com/office/drawing/2014/main" id="{FAD72051-B97B-4606-C4D5-4A8C9AC82571}"/>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306377539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fontAlgn="base"/>
            <a:r>
              <a:rPr lang="en-GB" dirty="0">
                <a:solidFill>
                  <a:srgbClr val="0070C0"/>
                </a:solidFill>
                <a:latin typeface="Calibri" panose="020F0502020204030204" pitchFamily="34" charset="0"/>
                <a:cs typeface="Calibri" panose="020F0502020204030204" pitchFamily="34" charset="0"/>
              </a:rPr>
              <a:t>Grammar of graphics</a:t>
            </a: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57</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pic>
        <p:nvPicPr>
          <p:cNvPr id="4" name="Picture 3" descr="A graphic of a diagram&#10;&#10;Description automatically generated with medium confidence">
            <a:extLst>
              <a:ext uri="{FF2B5EF4-FFF2-40B4-BE49-F238E27FC236}">
                <a16:creationId xmlns:a16="http://schemas.microsoft.com/office/drawing/2014/main" id="{1823AE12-A19B-6432-F145-67CEF7A9180D}"/>
              </a:ext>
            </a:extLst>
          </p:cNvPr>
          <p:cNvPicPr>
            <a:picLocks noChangeAspect="1"/>
          </p:cNvPicPr>
          <p:nvPr/>
        </p:nvPicPr>
        <p:blipFill>
          <a:blip r:embed="rId5"/>
          <a:stretch>
            <a:fillRect/>
          </a:stretch>
        </p:blipFill>
        <p:spPr>
          <a:xfrm>
            <a:off x="1833243" y="1218277"/>
            <a:ext cx="5477510" cy="3189789"/>
          </a:xfrm>
          <a:prstGeom prst="rect">
            <a:avLst/>
          </a:prstGeom>
        </p:spPr>
      </p:pic>
      <p:sp>
        <p:nvSpPr>
          <p:cNvPr id="2" name="Google Shape;66;p14">
            <a:extLst>
              <a:ext uri="{FF2B5EF4-FFF2-40B4-BE49-F238E27FC236}">
                <a16:creationId xmlns:a16="http://schemas.microsoft.com/office/drawing/2014/main" id="{F6AE0FB9-6446-C10C-7D96-F176553819C9}"/>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281482372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pic>
        <p:nvPicPr>
          <p:cNvPr id="152" name="Google Shape;152;p23"/>
          <p:cNvPicPr preferRelativeResize="0"/>
          <p:nvPr/>
        </p:nvPicPr>
        <p:blipFill rotWithShape="1">
          <a:blip r:embed="rId3">
            <a:alphaModFix/>
          </a:blip>
          <a:srcRect t="11477" b="16652"/>
          <a:stretch/>
        </p:blipFill>
        <p:spPr>
          <a:xfrm>
            <a:off x="75" y="-110550"/>
            <a:ext cx="9143850" cy="4813100"/>
          </a:xfrm>
          <a:prstGeom prst="rect">
            <a:avLst/>
          </a:prstGeom>
          <a:noFill/>
          <a:ln>
            <a:noFill/>
          </a:ln>
        </p:spPr>
      </p:pic>
      <p:pic>
        <p:nvPicPr>
          <p:cNvPr id="154" name="Google Shape;154;p23"/>
          <p:cNvPicPr preferRelativeResize="0"/>
          <p:nvPr/>
        </p:nvPicPr>
        <p:blipFill>
          <a:blip r:embed="rId4">
            <a:alphaModFix/>
          </a:blip>
          <a:stretch>
            <a:fillRect/>
          </a:stretch>
        </p:blipFill>
        <p:spPr>
          <a:xfrm>
            <a:off x="5090755" y="4771647"/>
            <a:ext cx="927716" cy="324600"/>
          </a:xfrm>
          <a:prstGeom prst="rect">
            <a:avLst/>
          </a:prstGeom>
          <a:noFill/>
          <a:ln>
            <a:noFill/>
          </a:ln>
        </p:spPr>
      </p:pic>
      <p:sp>
        <p:nvSpPr>
          <p:cNvPr id="5" name="Google Shape;57;p13"/>
          <p:cNvSpPr txBox="1"/>
          <p:nvPr/>
        </p:nvSpPr>
        <p:spPr>
          <a:xfrm>
            <a:off x="70918" y="4699897"/>
            <a:ext cx="9144000" cy="3246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200">
                <a:solidFill>
                  <a:srgbClr val="0070C0"/>
                </a:solidFill>
                <a:latin typeface="Calibri" panose="020F0502020204030204" pitchFamily="34" charset="0"/>
                <a:cs typeface="Calibri" panose="020F0502020204030204" pitchFamily="34" charset="0"/>
              </a:rPr>
              <a:t>                                                                                                                                                                       </a:t>
            </a:r>
            <a:r>
              <a:rPr lang="en" sz="1200" dirty="0">
                <a:solidFill>
                  <a:srgbClr val="0070C0"/>
                </a:solidFill>
                <a:latin typeface="Calibri" panose="020F0502020204030204" pitchFamily="34" charset="0"/>
                <a:cs typeface="Calibri" panose="020F0502020204030204" pitchFamily="34" charset="0"/>
              </a:rPr>
              <a:t>CODATA-RDA Data Science School</a:t>
            </a:r>
            <a:endParaRPr sz="1200" dirty="0">
              <a:solidFill>
                <a:srgbClr val="0070C0"/>
              </a:solidFill>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p>
        </p:txBody>
      </p:sp>
      <p:sp>
        <p:nvSpPr>
          <p:cNvPr id="2" name="TextBox 1"/>
          <p:cNvSpPr txBox="1"/>
          <p:nvPr/>
        </p:nvSpPr>
        <p:spPr>
          <a:xfrm>
            <a:off x="560934" y="2097741"/>
            <a:ext cx="7991395" cy="2246769"/>
          </a:xfrm>
          <a:prstGeom prst="rect">
            <a:avLst/>
          </a:prstGeom>
          <a:noFill/>
        </p:spPr>
        <p:txBody>
          <a:bodyPr wrap="square" rtlCol="0">
            <a:spAutoFit/>
          </a:bodyPr>
          <a:lstStyle/>
          <a:p>
            <a:pPr algn="ctr"/>
            <a:r>
              <a:rPr lang="fr-FR" sz="4400" dirty="0">
                <a:solidFill>
                  <a:schemeClr val="bg1"/>
                </a:solidFill>
                <a:latin typeface="Calibri" panose="020F0502020204030204" pitchFamily="34" charset="0"/>
                <a:cs typeface="Calibri" panose="020F0502020204030204" pitchFamily="34" charset="0"/>
              </a:rPr>
              <a:t>Data Visualisation</a:t>
            </a:r>
          </a:p>
          <a:p>
            <a:pPr lvl="0" algn="ctr"/>
            <a:r>
              <a:rPr lang="en-US" sz="2800" i="1" dirty="0">
                <a:solidFill>
                  <a:srgbClr val="94B7F0"/>
                </a:solidFill>
                <a:latin typeface="Raleway"/>
                <a:ea typeface="Raleway"/>
                <a:cs typeface="Raleway"/>
                <a:sym typeface="Raleway"/>
              </a:rPr>
              <a:t>A picture is worth a thousand of words</a:t>
            </a:r>
          </a:p>
          <a:p>
            <a:pPr algn="ctr"/>
            <a:endParaRPr lang="fr-FR" sz="2000" dirty="0">
              <a:solidFill>
                <a:schemeClr val="bg1"/>
              </a:solidFill>
              <a:latin typeface="Calibri" panose="020F0502020204030204" pitchFamily="34" charset="0"/>
              <a:cs typeface="Calibri" panose="020F0502020204030204" pitchFamily="34" charset="0"/>
            </a:endParaRPr>
          </a:p>
          <a:p>
            <a:pPr algn="ctr"/>
            <a:r>
              <a:rPr lang="fr-FR" sz="4800" dirty="0" err="1">
                <a:solidFill>
                  <a:schemeClr val="bg1"/>
                </a:solidFill>
                <a:latin typeface="Calibri" panose="020F0502020204030204" pitchFamily="34" charset="0"/>
                <a:cs typeface="Calibri" panose="020F0502020204030204" pitchFamily="34" charset="0"/>
              </a:rPr>
              <a:t>Thank</a:t>
            </a:r>
            <a:r>
              <a:rPr lang="fr-FR" sz="4800" dirty="0">
                <a:solidFill>
                  <a:schemeClr val="bg1"/>
                </a:solidFill>
                <a:latin typeface="Calibri" panose="020F0502020204030204" pitchFamily="34" charset="0"/>
                <a:cs typeface="Calibri" panose="020F0502020204030204" pitchFamily="34" charset="0"/>
              </a:rPr>
              <a:t> You</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a16="http://schemas.microsoft.com/office/drawing/2014/main" id="{38143C25-5CC3-2F4F-607A-81F3032B98AA}"/>
            </a:ext>
          </a:extLst>
        </p:cNvPr>
        <p:cNvGrpSpPr/>
        <p:nvPr/>
      </p:nvGrpSpPr>
      <p:grpSpPr>
        <a:xfrm>
          <a:off x="0" y="0"/>
          <a:ext cx="0" cy="0"/>
          <a:chOff x="0" y="0"/>
          <a:chExt cx="0" cy="0"/>
        </a:xfrm>
      </p:grpSpPr>
      <p:sp>
        <p:nvSpPr>
          <p:cNvPr id="62" name="Google Shape;62;p14">
            <a:extLst>
              <a:ext uri="{FF2B5EF4-FFF2-40B4-BE49-F238E27FC236}">
                <a16:creationId xmlns:a16="http://schemas.microsoft.com/office/drawing/2014/main" id="{A58B0813-6955-8177-4834-7EC78B67CFBD}"/>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70C0"/>
                </a:solidFill>
                <a:latin typeface="Calibri" panose="020F0502020204030204" pitchFamily="34" charset="0"/>
                <a:cs typeface="Calibri" panose="020F0502020204030204" pitchFamily="34" charset="0"/>
              </a:rPr>
              <a:t>The Savior of Mothers</a:t>
            </a:r>
            <a:endParaRPr lang="en-ZA" dirty="0">
              <a:solidFill>
                <a:srgbClr val="0070C0"/>
              </a:solidFill>
              <a:latin typeface="Calibri" panose="020F0502020204030204" pitchFamily="34" charset="0"/>
              <a:cs typeface="Calibri" panose="020F0502020204030204" pitchFamily="34" charset="0"/>
            </a:endParaRPr>
          </a:p>
        </p:txBody>
      </p:sp>
      <p:sp>
        <p:nvSpPr>
          <p:cNvPr id="64" name="Google Shape;64;p14">
            <a:extLst>
              <a:ext uri="{FF2B5EF4-FFF2-40B4-BE49-F238E27FC236}">
                <a16:creationId xmlns:a16="http://schemas.microsoft.com/office/drawing/2014/main" id="{2DA059B8-599E-C6C3-97F5-48997D2E4F01}"/>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pic>
        <p:nvPicPr>
          <p:cNvPr id="65" name="Google Shape;65;p14">
            <a:extLst>
              <a:ext uri="{FF2B5EF4-FFF2-40B4-BE49-F238E27FC236}">
                <a16:creationId xmlns:a16="http://schemas.microsoft.com/office/drawing/2014/main" id="{1A2C06EA-E56F-1FCE-C3B1-B1A04F786E29}"/>
              </a:ext>
            </a:extLst>
          </p:cNvPr>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a:extLst>
              <a:ext uri="{FF2B5EF4-FFF2-40B4-BE49-F238E27FC236}">
                <a16:creationId xmlns:a16="http://schemas.microsoft.com/office/drawing/2014/main" id="{BEC0CFA5-D8E7-878A-7F29-E0396C757DA9}"/>
              </a:ext>
            </a:extLst>
          </p:cNvPr>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2" name="Google Shape;66;p14">
            <a:extLst>
              <a:ext uri="{FF2B5EF4-FFF2-40B4-BE49-F238E27FC236}">
                <a16:creationId xmlns:a16="http://schemas.microsoft.com/office/drawing/2014/main" id="{A6616A40-AD0C-FE0E-6640-AB37C1CBB9C6}"/>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pic>
        <p:nvPicPr>
          <p:cNvPr id="6" name="Picture 5" descr="A person with a mustache and a bow tie&#10;&#10;AI-generated content may be incorrect.">
            <a:extLst>
              <a:ext uri="{FF2B5EF4-FFF2-40B4-BE49-F238E27FC236}">
                <a16:creationId xmlns:a16="http://schemas.microsoft.com/office/drawing/2014/main" id="{08A1EBB6-155E-94FD-8FA7-D5B0D080DB56}"/>
              </a:ext>
            </a:extLst>
          </p:cNvPr>
          <p:cNvPicPr>
            <a:picLocks noChangeAspect="1"/>
          </p:cNvPicPr>
          <p:nvPr/>
        </p:nvPicPr>
        <p:blipFill>
          <a:blip r:embed="rId5"/>
          <a:stretch>
            <a:fillRect/>
          </a:stretch>
        </p:blipFill>
        <p:spPr>
          <a:xfrm>
            <a:off x="311700" y="1071961"/>
            <a:ext cx="3278255" cy="3383066"/>
          </a:xfrm>
          <a:prstGeom prst="rect">
            <a:avLst/>
          </a:prstGeom>
        </p:spPr>
      </p:pic>
      <p:sp>
        <p:nvSpPr>
          <p:cNvPr id="9" name="TextBox 8">
            <a:extLst>
              <a:ext uri="{FF2B5EF4-FFF2-40B4-BE49-F238E27FC236}">
                <a16:creationId xmlns:a16="http://schemas.microsoft.com/office/drawing/2014/main" id="{925EAC5E-2BDD-7CBF-D38D-1C4111A91847}"/>
              </a:ext>
            </a:extLst>
          </p:cNvPr>
          <p:cNvSpPr txBox="1"/>
          <p:nvPr/>
        </p:nvSpPr>
        <p:spPr>
          <a:xfrm>
            <a:off x="3819523" y="1003439"/>
            <a:ext cx="5012777" cy="3970318"/>
          </a:xfrm>
          <a:prstGeom prst="rect">
            <a:avLst/>
          </a:prstGeom>
          <a:noFill/>
        </p:spPr>
        <p:txBody>
          <a:bodyPr wrap="square" rtlCol="0">
            <a:spAutoFit/>
          </a:bodyPr>
          <a:lstStyle/>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In 1846 Assistant Professor at a Vienna-based maternity hospital. Childbed fever was common and often fatal for mothers. </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Leaning on his statistical training he made an alarming discovery, the doctor’s clinic mortality rate was much higher (9.9%), than the midwives’ clinic (3.9%). </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Semmelweis introduced a new handwashing policy. Which led to immediate drops in mortality rates (2.2%) in the doctor’s clinic.</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He couldn’t prove why his handwashing policy worked but assumed the data would speak for itself. </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b="1" dirty="0">
                <a:solidFill>
                  <a:schemeClr val="tx2">
                    <a:lumMod val="50000"/>
                  </a:schemeClr>
                </a:solidFill>
                <a:latin typeface="Calibri" panose="020F0502020204030204" pitchFamily="34" charset="0"/>
                <a:cs typeface="Calibri" panose="020F0502020204030204" pitchFamily="34" charset="0"/>
              </a:rPr>
              <a:t>Rather than being praised for his discovery he was ridiculed and criticized by the doctors. </a:t>
            </a: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33208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a16="http://schemas.microsoft.com/office/drawing/2014/main" id="{81B9DA2D-644B-CF0E-111E-9FC24216CBC9}"/>
            </a:ext>
          </a:extLst>
        </p:cNvPr>
        <p:cNvGrpSpPr/>
        <p:nvPr/>
      </p:nvGrpSpPr>
      <p:grpSpPr>
        <a:xfrm>
          <a:off x="0" y="0"/>
          <a:ext cx="0" cy="0"/>
          <a:chOff x="0" y="0"/>
          <a:chExt cx="0" cy="0"/>
        </a:xfrm>
      </p:grpSpPr>
      <p:sp>
        <p:nvSpPr>
          <p:cNvPr id="62" name="Google Shape;62;p14">
            <a:extLst>
              <a:ext uri="{FF2B5EF4-FFF2-40B4-BE49-F238E27FC236}">
                <a16:creationId xmlns:a16="http://schemas.microsoft.com/office/drawing/2014/main" id="{D2D76B01-15F3-0249-91E4-604E021DB6C4}"/>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70C0"/>
                </a:solidFill>
                <a:latin typeface="Calibri" panose="020F0502020204030204" pitchFamily="34" charset="0"/>
                <a:cs typeface="Calibri" panose="020F0502020204030204" pitchFamily="34" charset="0"/>
              </a:rPr>
              <a:t>The Savior of Mothers</a:t>
            </a:r>
            <a:endParaRPr lang="en-ZA" dirty="0">
              <a:solidFill>
                <a:srgbClr val="0070C0"/>
              </a:solidFill>
              <a:latin typeface="Calibri" panose="020F0502020204030204" pitchFamily="34" charset="0"/>
              <a:cs typeface="Calibri" panose="020F0502020204030204" pitchFamily="34" charset="0"/>
            </a:endParaRPr>
          </a:p>
        </p:txBody>
      </p:sp>
      <p:sp>
        <p:nvSpPr>
          <p:cNvPr id="64" name="Google Shape;64;p14">
            <a:extLst>
              <a:ext uri="{FF2B5EF4-FFF2-40B4-BE49-F238E27FC236}">
                <a16:creationId xmlns:a16="http://schemas.microsoft.com/office/drawing/2014/main" id="{D27889C3-5069-24A0-63E1-D0799BA6AFE2}"/>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65" name="Google Shape;65;p14">
            <a:extLst>
              <a:ext uri="{FF2B5EF4-FFF2-40B4-BE49-F238E27FC236}">
                <a16:creationId xmlns:a16="http://schemas.microsoft.com/office/drawing/2014/main" id="{E1CC362C-167C-5D63-4866-FF4EAE19EAAD}"/>
              </a:ext>
            </a:extLst>
          </p:cNvPr>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a:extLst>
              <a:ext uri="{FF2B5EF4-FFF2-40B4-BE49-F238E27FC236}">
                <a16:creationId xmlns:a16="http://schemas.microsoft.com/office/drawing/2014/main" id="{A3DA0E99-03D8-490C-85D9-0042076967A3}"/>
              </a:ext>
            </a:extLst>
          </p:cNvPr>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2" name="Google Shape;66;p14">
            <a:extLst>
              <a:ext uri="{FF2B5EF4-FFF2-40B4-BE49-F238E27FC236}">
                <a16:creationId xmlns:a16="http://schemas.microsoft.com/office/drawing/2014/main" id="{04CCD360-07E5-7EFA-6461-74CB1122DFC3}"/>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
        <p:nvSpPr>
          <p:cNvPr id="9" name="TextBox 8">
            <a:extLst>
              <a:ext uri="{FF2B5EF4-FFF2-40B4-BE49-F238E27FC236}">
                <a16:creationId xmlns:a16="http://schemas.microsoft.com/office/drawing/2014/main" id="{CA795A1E-52C2-275B-84C7-4A72AF6070F8}"/>
              </a:ext>
            </a:extLst>
          </p:cNvPr>
          <p:cNvSpPr txBox="1"/>
          <p:nvPr/>
        </p:nvSpPr>
        <p:spPr>
          <a:xfrm>
            <a:off x="3819523" y="1003439"/>
            <a:ext cx="5012777" cy="3323987"/>
          </a:xfrm>
          <a:prstGeom prst="rect">
            <a:avLst/>
          </a:prstGeom>
          <a:noFill/>
        </p:spPr>
        <p:txBody>
          <a:bodyPr wrap="square" rtlCol="0">
            <a:spAutoFit/>
          </a:bodyPr>
          <a:lstStyle/>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Semmelweis’ data was truthful, valuable, and actionable. </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Despite this </a:t>
            </a:r>
            <a:r>
              <a:rPr lang="en-US" dirty="0" err="1">
                <a:solidFill>
                  <a:schemeClr val="tx2">
                    <a:lumMod val="50000"/>
                  </a:schemeClr>
                </a:solidFill>
                <a:latin typeface="Calibri" panose="020F0502020204030204" pitchFamily="34" charset="0"/>
                <a:cs typeface="Calibri" panose="020F0502020204030204" pitchFamily="34" charset="0"/>
              </a:rPr>
              <a:t>Semmelwies</a:t>
            </a:r>
            <a:r>
              <a:rPr lang="en-US" dirty="0">
                <a:solidFill>
                  <a:schemeClr val="tx2">
                    <a:lumMod val="50000"/>
                  </a:schemeClr>
                </a:solidFill>
                <a:latin typeface="Calibri" panose="020F0502020204030204" pitchFamily="34" charset="0"/>
                <a:cs typeface="Calibri" panose="020F0502020204030204" pitchFamily="34" charset="0"/>
              </a:rPr>
              <a:t>’ lifesaving techniques met resistance. </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Semmelweis stated “I believed that I could leave it to time to break a path for the truth.”</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What would have happened if Semmelweis had tried to humanize his data, not just let it speak for itself?</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b="1" dirty="0">
                <a:solidFill>
                  <a:schemeClr val="tx2">
                    <a:lumMod val="50000"/>
                  </a:schemeClr>
                </a:solidFill>
                <a:latin typeface="Calibri" panose="020F0502020204030204" pitchFamily="34" charset="0"/>
                <a:cs typeface="Calibri" panose="020F0502020204030204" pitchFamily="34" charset="0"/>
              </a:rPr>
              <a:t>The book he published included more than 60 data tables but no data charts. </a:t>
            </a:r>
          </a:p>
          <a:p>
            <a:pPr>
              <a:buClr>
                <a:srgbClr val="00B050"/>
              </a:buCl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p:txBody>
      </p:sp>
      <p:pic>
        <p:nvPicPr>
          <p:cNvPr id="4" name="Picture 3" descr="A graph of a disease&#10;&#10;AI-generated content may be incorrect.">
            <a:extLst>
              <a:ext uri="{FF2B5EF4-FFF2-40B4-BE49-F238E27FC236}">
                <a16:creationId xmlns:a16="http://schemas.microsoft.com/office/drawing/2014/main" id="{B327B20A-D59A-4A7D-196C-671644089BB5}"/>
              </a:ext>
            </a:extLst>
          </p:cNvPr>
          <p:cNvPicPr>
            <a:picLocks noChangeAspect="1"/>
          </p:cNvPicPr>
          <p:nvPr/>
        </p:nvPicPr>
        <p:blipFill>
          <a:blip r:embed="rId5"/>
          <a:stretch>
            <a:fillRect/>
          </a:stretch>
        </p:blipFill>
        <p:spPr>
          <a:xfrm>
            <a:off x="439016" y="1603460"/>
            <a:ext cx="3191649" cy="2306105"/>
          </a:xfrm>
          <a:prstGeom prst="rect">
            <a:avLst/>
          </a:prstGeom>
        </p:spPr>
      </p:pic>
    </p:spTree>
    <p:extLst>
      <p:ext uri="{BB962C8B-B14F-4D97-AF65-F5344CB8AC3E}">
        <p14:creationId xmlns:p14="http://schemas.microsoft.com/office/powerpoint/2010/main" val="2605666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fr-FR" dirty="0" err="1">
                <a:solidFill>
                  <a:srgbClr val="0070C0"/>
                </a:solidFill>
                <a:latin typeface="Calibri" panose="020F0502020204030204" pitchFamily="34" charset="0"/>
                <a:cs typeface="Calibri" panose="020F0502020204030204" pitchFamily="34" charset="0"/>
              </a:rPr>
              <a:t>What’s</a:t>
            </a:r>
            <a:r>
              <a:rPr lang="fr-FR" dirty="0">
                <a:solidFill>
                  <a:srgbClr val="0070C0"/>
                </a:solidFill>
                <a:latin typeface="Calibri" panose="020F0502020204030204" pitchFamily="34" charset="0"/>
                <a:cs typeface="Calibri" panose="020F0502020204030204" pitchFamily="34" charset="0"/>
              </a:rPr>
              <a:t> Data Visualisation</a:t>
            </a: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9" name="TextBox 8"/>
          <p:cNvSpPr txBox="1"/>
          <p:nvPr/>
        </p:nvSpPr>
        <p:spPr>
          <a:xfrm>
            <a:off x="264319" y="1364462"/>
            <a:ext cx="8636794" cy="2677656"/>
          </a:xfrm>
          <a:prstGeom prst="rect">
            <a:avLst/>
          </a:prstGeom>
          <a:noFill/>
        </p:spPr>
        <p:txBody>
          <a:bodyPr wrap="square" rtlCol="0">
            <a:spAutoFit/>
          </a:bodyPr>
          <a:lstStyle/>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Graphic representation of data that aims to communicate numerous </a:t>
            </a:r>
            <a:r>
              <a:rPr lang="en-US" b="1" dirty="0">
                <a:solidFill>
                  <a:schemeClr val="tx2">
                    <a:lumMod val="50000"/>
                  </a:schemeClr>
                </a:solidFill>
                <a:latin typeface="Calibri" panose="020F0502020204030204" pitchFamily="34" charset="0"/>
                <a:cs typeface="Calibri" panose="020F0502020204030204" pitchFamily="34" charset="0"/>
              </a:rPr>
              <a:t>heavy data </a:t>
            </a:r>
            <a:r>
              <a:rPr lang="en-US" dirty="0">
                <a:solidFill>
                  <a:schemeClr val="tx2">
                    <a:lumMod val="50000"/>
                  </a:schemeClr>
                </a:solidFill>
                <a:latin typeface="Calibri" panose="020F0502020204030204" pitchFamily="34" charset="0"/>
                <a:cs typeface="Calibri" panose="020F0502020204030204" pitchFamily="34" charset="0"/>
              </a:rPr>
              <a:t>in an efficient way that is </a:t>
            </a:r>
            <a:r>
              <a:rPr lang="en-US" b="1" dirty="0">
                <a:solidFill>
                  <a:schemeClr val="tx2">
                    <a:lumMod val="50000"/>
                  </a:schemeClr>
                </a:solidFill>
                <a:latin typeface="Calibri" panose="020F0502020204030204" pitchFamily="34" charset="0"/>
                <a:cs typeface="Calibri" panose="020F0502020204030204" pitchFamily="34" charset="0"/>
              </a:rPr>
              <a:t>easier to grasp and understand</a:t>
            </a:r>
            <a:r>
              <a:rPr lang="en-US" dirty="0">
                <a:solidFill>
                  <a:schemeClr val="tx2">
                    <a:lumMod val="50000"/>
                  </a:schemeClr>
                </a:solidFill>
                <a:latin typeface="Calibri" panose="020F0502020204030204" pitchFamily="34" charset="0"/>
                <a:cs typeface="Calibri" panose="020F0502020204030204" pitchFamily="34" charset="0"/>
              </a:rPr>
              <a:t>.</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Data visualization describes </a:t>
            </a:r>
            <a:r>
              <a:rPr lang="en-US" b="1" dirty="0">
                <a:solidFill>
                  <a:schemeClr val="tx2">
                    <a:lumMod val="50000"/>
                  </a:schemeClr>
                </a:solidFill>
                <a:latin typeface="Calibri" panose="020F0502020204030204" pitchFamily="34" charset="0"/>
                <a:cs typeface="Calibri" panose="020F0502020204030204" pitchFamily="34" charset="0"/>
              </a:rPr>
              <a:t>any effort to help </a:t>
            </a:r>
            <a:r>
              <a:rPr lang="en-US" dirty="0">
                <a:solidFill>
                  <a:schemeClr val="tx2">
                    <a:lumMod val="50000"/>
                  </a:schemeClr>
                </a:solidFill>
                <a:latin typeface="Calibri" panose="020F0502020204030204" pitchFamily="34" charset="0"/>
                <a:cs typeface="Calibri" panose="020F0502020204030204" pitchFamily="34" charset="0"/>
              </a:rPr>
              <a:t>people understand the </a:t>
            </a:r>
            <a:r>
              <a:rPr lang="en-US" b="1" dirty="0">
                <a:solidFill>
                  <a:schemeClr val="tx2">
                    <a:lumMod val="50000"/>
                  </a:schemeClr>
                </a:solidFill>
                <a:latin typeface="Calibri" panose="020F0502020204030204" pitchFamily="34" charset="0"/>
                <a:cs typeface="Calibri" panose="020F0502020204030204" pitchFamily="34" charset="0"/>
              </a:rPr>
              <a:t>significance</a:t>
            </a:r>
            <a:r>
              <a:rPr lang="en-US" dirty="0">
                <a:solidFill>
                  <a:schemeClr val="tx2">
                    <a:lumMod val="50000"/>
                  </a:schemeClr>
                </a:solidFill>
                <a:latin typeface="Calibri" panose="020F0502020204030204" pitchFamily="34" charset="0"/>
                <a:cs typeface="Calibri" panose="020F0502020204030204" pitchFamily="34" charset="0"/>
              </a:rPr>
              <a:t> of data by placing it in a </a:t>
            </a:r>
            <a:r>
              <a:rPr lang="en-US" b="1" dirty="0">
                <a:solidFill>
                  <a:schemeClr val="tx2">
                    <a:lumMod val="50000"/>
                  </a:schemeClr>
                </a:solidFill>
                <a:latin typeface="Calibri" panose="020F0502020204030204" pitchFamily="34" charset="0"/>
                <a:cs typeface="Calibri" panose="020F0502020204030204" pitchFamily="34" charset="0"/>
              </a:rPr>
              <a:t>visual context</a:t>
            </a:r>
            <a:r>
              <a:rPr lang="en-US" dirty="0">
                <a:solidFill>
                  <a:schemeClr val="tx2">
                    <a:lumMod val="50000"/>
                  </a:schemeClr>
                </a:solidFill>
                <a:latin typeface="Calibri" panose="020F0502020204030204" pitchFamily="34" charset="0"/>
                <a:cs typeface="Calibri" panose="020F0502020204030204" pitchFamily="34" charset="0"/>
              </a:rPr>
              <a:t>.</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A branch of </a:t>
            </a:r>
            <a:r>
              <a:rPr lang="en-US" b="1" dirty="0">
                <a:solidFill>
                  <a:schemeClr val="tx2">
                    <a:lumMod val="50000"/>
                  </a:schemeClr>
                </a:solidFill>
                <a:latin typeface="Calibri" panose="020F0502020204030204" pitchFamily="34" charset="0"/>
                <a:cs typeface="Calibri" panose="020F0502020204030204" pitchFamily="34" charset="0"/>
              </a:rPr>
              <a:t>Descriptive statistics </a:t>
            </a:r>
            <a:r>
              <a:rPr lang="en-US" dirty="0">
                <a:solidFill>
                  <a:schemeClr val="tx2">
                    <a:lumMod val="50000"/>
                  </a:schemeClr>
                </a:solidFill>
                <a:latin typeface="Calibri" panose="020F0502020204030204" pitchFamily="34" charset="0"/>
                <a:cs typeface="Calibri" panose="020F0502020204030204" pitchFamily="34" charset="0"/>
              </a:rPr>
              <a:t>but it requires both </a:t>
            </a:r>
            <a:r>
              <a:rPr lang="en-US" b="1" dirty="0">
                <a:solidFill>
                  <a:schemeClr val="tx2">
                    <a:lumMod val="50000"/>
                  </a:schemeClr>
                </a:solidFill>
                <a:latin typeface="Calibri" panose="020F0502020204030204" pitchFamily="34" charset="0"/>
                <a:cs typeface="Calibri" panose="020F0502020204030204" pitchFamily="34" charset="0"/>
              </a:rPr>
              <a:t>design</a:t>
            </a:r>
            <a:r>
              <a:rPr lang="en-US" dirty="0">
                <a:solidFill>
                  <a:schemeClr val="tx2">
                    <a:lumMod val="50000"/>
                  </a:schemeClr>
                </a:solidFill>
                <a:latin typeface="Calibri" panose="020F0502020204030204" pitchFamily="34" charset="0"/>
                <a:cs typeface="Calibri" panose="020F0502020204030204" pitchFamily="34" charset="0"/>
              </a:rPr>
              <a:t>, </a:t>
            </a:r>
            <a:r>
              <a:rPr lang="en-US" b="1" dirty="0">
                <a:solidFill>
                  <a:schemeClr val="tx2">
                    <a:lumMod val="50000"/>
                  </a:schemeClr>
                </a:solidFill>
                <a:latin typeface="Calibri" panose="020F0502020204030204" pitchFamily="34" charset="0"/>
                <a:cs typeface="Calibri" panose="020F0502020204030204" pitchFamily="34" charset="0"/>
              </a:rPr>
              <a:t>computer</a:t>
            </a:r>
            <a:r>
              <a:rPr lang="en-US" dirty="0">
                <a:solidFill>
                  <a:schemeClr val="tx2">
                    <a:lumMod val="50000"/>
                  </a:schemeClr>
                </a:solidFill>
                <a:latin typeface="Calibri" panose="020F0502020204030204" pitchFamily="34" charset="0"/>
                <a:cs typeface="Calibri" panose="020F0502020204030204" pitchFamily="34" charset="0"/>
              </a:rPr>
              <a:t>, and </a:t>
            </a:r>
            <a:r>
              <a:rPr lang="en-US" b="1" dirty="0">
                <a:solidFill>
                  <a:schemeClr val="tx2">
                    <a:lumMod val="50000"/>
                  </a:schemeClr>
                </a:solidFill>
                <a:latin typeface="Calibri" panose="020F0502020204030204" pitchFamily="34" charset="0"/>
                <a:cs typeface="Calibri" panose="020F0502020204030204" pitchFamily="34" charset="0"/>
              </a:rPr>
              <a:t>statistical skills</a:t>
            </a:r>
            <a:r>
              <a:rPr lang="en-US" dirty="0">
                <a:solidFill>
                  <a:schemeClr val="tx2">
                    <a:lumMod val="50000"/>
                  </a:schemeClr>
                </a:solidFill>
                <a:latin typeface="Calibri" panose="020F0502020204030204" pitchFamily="34" charset="0"/>
                <a:cs typeface="Calibri" panose="020F0502020204030204" pitchFamily="34" charset="0"/>
              </a:rPr>
              <a:t>.</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Aesthetics and functionality go hand in hand to communicate complex statistics in an </a:t>
            </a:r>
            <a:r>
              <a:rPr lang="en-US" b="1" dirty="0">
                <a:solidFill>
                  <a:schemeClr val="tx2">
                    <a:lumMod val="50000"/>
                  </a:schemeClr>
                </a:solidFill>
                <a:latin typeface="Calibri" panose="020F0502020204030204" pitchFamily="34" charset="0"/>
                <a:cs typeface="Calibri" panose="020F0502020204030204" pitchFamily="34" charset="0"/>
              </a:rPr>
              <a:t>intuitive way</a:t>
            </a:r>
            <a:r>
              <a:rPr lang="en-US" dirty="0">
                <a:solidFill>
                  <a:schemeClr val="tx2">
                    <a:lumMod val="50000"/>
                  </a:schemeClr>
                </a:solidFill>
                <a:latin typeface="Calibri" panose="020F0502020204030204" pitchFamily="34" charset="0"/>
                <a:cs typeface="Calibri" panose="020F0502020204030204" pitchFamily="34" charset="0"/>
              </a:rPr>
              <a:t>.</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a:p>
            <a:pPr marL="285750" indent="-285750">
              <a:buClr>
                <a:srgbClr val="00B050"/>
              </a:buClr>
              <a:buFont typeface="Wingdings" panose="05000000000000000000" pitchFamily="2" charset="2"/>
              <a:buChar char="§"/>
            </a:pPr>
            <a:r>
              <a:rPr lang="en-US" b="1" dirty="0">
                <a:solidFill>
                  <a:schemeClr val="tx2">
                    <a:lumMod val="50000"/>
                  </a:schemeClr>
                </a:solidFill>
                <a:latin typeface="Calibri" panose="020F0502020204030204" pitchFamily="34" charset="0"/>
                <a:cs typeface="Calibri" panose="020F0502020204030204" pitchFamily="34" charset="0"/>
              </a:rPr>
              <a:t>Data </a:t>
            </a:r>
            <a:r>
              <a:rPr lang="en-US" b="1" dirty="0" err="1">
                <a:solidFill>
                  <a:schemeClr val="tx2">
                    <a:lumMod val="50000"/>
                  </a:schemeClr>
                </a:solidFill>
                <a:latin typeface="Calibri" panose="020F0502020204030204" pitchFamily="34" charset="0"/>
                <a:cs typeface="Calibri" panose="020F0502020204030204" pitchFamily="34" charset="0"/>
              </a:rPr>
              <a:t>Viz</a:t>
            </a:r>
            <a:r>
              <a:rPr lang="en-US" b="1" dirty="0">
                <a:solidFill>
                  <a:schemeClr val="tx2">
                    <a:lumMod val="50000"/>
                  </a:schemeClr>
                </a:solidFill>
                <a:latin typeface="Calibri" panose="020F0502020204030204" pitchFamily="34" charset="0"/>
                <a:cs typeface="Calibri" panose="020F0502020204030204" pitchFamily="34" charset="0"/>
              </a:rPr>
              <a:t> tools and technologies</a:t>
            </a:r>
            <a:r>
              <a:rPr lang="en-US" dirty="0">
                <a:solidFill>
                  <a:schemeClr val="tx2">
                    <a:lumMod val="50000"/>
                  </a:schemeClr>
                </a:solidFill>
                <a:latin typeface="Calibri" panose="020F0502020204030204" pitchFamily="34" charset="0"/>
                <a:cs typeface="Calibri" panose="020F0502020204030204" pitchFamily="34" charset="0"/>
              </a:rPr>
              <a:t> are essential for making </a:t>
            </a:r>
            <a:r>
              <a:rPr lang="en-US" b="1" dirty="0">
                <a:solidFill>
                  <a:schemeClr val="tx2">
                    <a:lumMod val="50000"/>
                  </a:schemeClr>
                </a:solidFill>
                <a:latin typeface="Calibri" panose="020F0502020204030204" pitchFamily="34" charset="0"/>
                <a:cs typeface="Calibri" panose="020F0502020204030204" pitchFamily="34" charset="0"/>
              </a:rPr>
              <a:t>data-driven decisions</a:t>
            </a:r>
            <a:r>
              <a:rPr lang="en-US" dirty="0">
                <a:solidFill>
                  <a:schemeClr val="tx2">
                    <a:lumMod val="50000"/>
                  </a:schemeClr>
                </a:solidFill>
                <a:latin typeface="Calibri" panose="020F0502020204030204" pitchFamily="34" charset="0"/>
                <a:cs typeface="Calibri" panose="020F0502020204030204" pitchFamily="34" charset="0"/>
              </a:rPr>
              <a:t>.</a:t>
            </a:r>
          </a:p>
          <a:p>
            <a:pPr marL="285750" indent="-285750">
              <a:buClr>
                <a:srgbClr val="00B050"/>
              </a:buClr>
              <a:buFont typeface="Wingdings" panose="05000000000000000000" pitchFamily="2" charset="2"/>
              <a:buChar char="§"/>
            </a:pPr>
            <a:endParaRPr lang="en-US" dirty="0">
              <a:solidFill>
                <a:schemeClr val="tx2">
                  <a:lumMod val="50000"/>
                </a:schemeClr>
              </a:solidFill>
              <a:latin typeface="Calibri" panose="020F0502020204030204" pitchFamily="34" charset="0"/>
              <a:cs typeface="Calibri" panose="020F0502020204030204" pitchFamily="34" charset="0"/>
            </a:endParaRPr>
          </a:p>
        </p:txBody>
      </p:sp>
      <p:sp>
        <p:nvSpPr>
          <p:cNvPr id="2" name="Google Shape;66;p14">
            <a:extLst>
              <a:ext uri="{FF2B5EF4-FFF2-40B4-BE49-F238E27FC236}">
                <a16:creationId xmlns:a16="http://schemas.microsoft.com/office/drawing/2014/main" id="{0D6F537C-9B25-0814-4778-4E78DA4E85BC}"/>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3820539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0070C0"/>
                </a:solidFill>
                <a:latin typeface="Calibri" panose="020F0502020204030204" pitchFamily="34" charset="0"/>
                <a:cs typeface="Calibri" panose="020F0502020204030204" pitchFamily="34" charset="0"/>
              </a:rPr>
              <a:t>How </a:t>
            </a:r>
            <a:r>
              <a:rPr lang="fr-FR" dirty="0" err="1">
                <a:solidFill>
                  <a:srgbClr val="0070C0"/>
                </a:solidFill>
                <a:latin typeface="Calibri" panose="020F0502020204030204" pitchFamily="34" charset="0"/>
                <a:cs typeface="Calibri" panose="020F0502020204030204" pitchFamily="34" charset="0"/>
              </a:rPr>
              <a:t>does</a:t>
            </a:r>
            <a:r>
              <a:rPr lang="fr-FR" dirty="0">
                <a:solidFill>
                  <a:srgbClr val="0070C0"/>
                </a:solidFill>
                <a:latin typeface="Calibri" panose="020F0502020204030204" pitchFamily="34" charset="0"/>
                <a:cs typeface="Calibri" panose="020F0502020204030204" pitchFamily="34" charset="0"/>
              </a:rPr>
              <a:t> </a:t>
            </a:r>
            <a:r>
              <a:rPr lang="fr-FR" dirty="0" err="1">
                <a:solidFill>
                  <a:srgbClr val="0070C0"/>
                </a:solidFill>
                <a:latin typeface="Calibri" panose="020F0502020204030204" pitchFamily="34" charset="0"/>
                <a:cs typeface="Calibri" panose="020F0502020204030204" pitchFamily="34" charset="0"/>
              </a:rPr>
              <a:t>it</a:t>
            </a:r>
            <a:r>
              <a:rPr lang="fr-FR" dirty="0">
                <a:solidFill>
                  <a:srgbClr val="0070C0"/>
                </a:solidFill>
                <a:latin typeface="Calibri" panose="020F0502020204030204" pitchFamily="34" charset="0"/>
                <a:cs typeface="Calibri" panose="020F0502020204030204" pitchFamily="34" charset="0"/>
              </a:rPr>
              <a:t> </a:t>
            </a:r>
            <a:r>
              <a:rPr lang="fr-FR" dirty="0" err="1">
                <a:solidFill>
                  <a:srgbClr val="0070C0"/>
                </a:solidFill>
                <a:latin typeface="Calibri" panose="020F0502020204030204" pitchFamily="34" charset="0"/>
                <a:cs typeface="Calibri" panose="020F0502020204030204" pitchFamily="34" charset="0"/>
              </a:rPr>
              <a:t>work</a:t>
            </a:r>
            <a:r>
              <a:rPr lang="fr-FR" dirty="0">
                <a:solidFill>
                  <a:srgbClr val="0070C0"/>
                </a:solidFill>
                <a:latin typeface="Calibri" panose="020F0502020204030204" pitchFamily="34" charset="0"/>
                <a:cs typeface="Calibri" panose="020F0502020204030204" pitchFamily="34" charset="0"/>
              </a:rPr>
              <a:t>?</a:t>
            </a:r>
            <a:br>
              <a:rPr lang="fr-FR" dirty="0">
                <a:solidFill>
                  <a:srgbClr val="0070C0"/>
                </a:solidFill>
                <a:latin typeface="Calibri" panose="020F0502020204030204" pitchFamily="34" charset="0"/>
                <a:cs typeface="Calibri" panose="020F0502020204030204" pitchFamily="34" charset="0"/>
              </a:rPr>
            </a:br>
            <a:r>
              <a:rPr lang="fr-FR" dirty="0">
                <a:solidFill>
                  <a:srgbClr val="0070C0"/>
                </a:solidFill>
                <a:latin typeface="Calibri" panose="020F0502020204030204" pitchFamily="34" charset="0"/>
                <a:cs typeface="Calibri" panose="020F0502020204030204" pitchFamily="34" charset="0"/>
              </a:rPr>
              <a:t>  </a:t>
            </a:r>
            <a:br>
              <a:rPr lang="fr-FR" dirty="0">
                <a:solidFill>
                  <a:srgbClr val="0070C0"/>
                </a:solidFill>
                <a:latin typeface="Calibri" panose="020F0502020204030204" pitchFamily="34" charset="0"/>
                <a:cs typeface="Calibri" panose="020F0502020204030204" pitchFamily="34" charset="0"/>
              </a:rPr>
            </a:br>
            <a:endParaRPr dirty="0">
              <a:solidFill>
                <a:srgbClr val="0070C0"/>
              </a:solidFill>
              <a:latin typeface="Calibri" panose="020F0502020204030204" pitchFamily="34" charset="0"/>
              <a:cs typeface="Calibri" panose="020F0502020204030204" pitchFamily="34" charset="0"/>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pic>
        <p:nvPicPr>
          <p:cNvPr id="65" name="Google Shape;65;p14"/>
          <p:cNvPicPr preferRelativeResize="0"/>
          <p:nvPr/>
        </p:nvPicPr>
        <p:blipFill>
          <a:blip r:embed="rId3">
            <a:alphaModFix/>
          </a:blip>
          <a:stretch>
            <a:fillRect/>
          </a:stretch>
        </p:blipFill>
        <p:spPr>
          <a:xfrm>
            <a:off x="6902825" y="267151"/>
            <a:ext cx="1916576" cy="723275"/>
          </a:xfrm>
          <a:prstGeom prst="rect">
            <a:avLst/>
          </a:prstGeom>
          <a:noFill/>
          <a:ln>
            <a:noFill/>
          </a:ln>
        </p:spPr>
      </p:pic>
      <p:pic>
        <p:nvPicPr>
          <p:cNvPr id="67" name="Google Shape;67;p14"/>
          <p:cNvPicPr preferRelativeResize="0"/>
          <p:nvPr/>
        </p:nvPicPr>
        <p:blipFill>
          <a:blip r:embed="rId4">
            <a:alphaModFix/>
          </a:blip>
          <a:stretch>
            <a:fillRect/>
          </a:stretch>
        </p:blipFill>
        <p:spPr>
          <a:xfrm>
            <a:off x="7731055" y="4703622"/>
            <a:ext cx="927716" cy="324600"/>
          </a:xfrm>
          <a:prstGeom prst="rect">
            <a:avLst/>
          </a:prstGeom>
          <a:noFill/>
          <a:ln>
            <a:noFill/>
          </a:ln>
        </p:spPr>
      </p:pic>
      <p:sp>
        <p:nvSpPr>
          <p:cNvPr id="3" name="TextBox 2"/>
          <p:cNvSpPr txBox="1"/>
          <p:nvPr/>
        </p:nvSpPr>
        <p:spPr>
          <a:xfrm>
            <a:off x="3186113" y="1144300"/>
            <a:ext cx="5633288" cy="3559322"/>
          </a:xfrm>
          <a:prstGeom prst="rect">
            <a:avLst/>
          </a:prstGeom>
          <a:noFill/>
        </p:spPr>
        <p:txBody>
          <a:bodyPr wrap="square" rtlCol="0">
            <a:spAutoFit/>
          </a:bodyPr>
          <a:lstStyle/>
          <a:p>
            <a:endParaRPr lang="en-US" dirty="0"/>
          </a:p>
        </p:txBody>
      </p:sp>
      <p:sp>
        <p:nvSpPr>
          <p:cNvPr id="2" name="TextBox 1"/>
          <p:cNvSpPr txBox="1"/>
          <p:nvPr/>
        </p:nvSpPr>
        <p:spPr>
          <a:xfrm>
            <a:off x="264319" y="1364462"/>
            <a:ext cx="8636794" cy="738664"/>
          </a:xfrm>
          <a:prstGeom prst="rect">
            <a:avLst/>
          </a:prstGeom>
          <a:noFill/>
        </p:spPr>
        <p:txBody>
          <a:bodyPr wrap="square" rtlCol="0">
            <a:spAutoFit/>
          </a:bodyPr>
          <a:lstStyle/>
          <a:p>
            <a:pPr marL="285750" indent="-285750">
              <a:buClr>
                <a:srgbClr val="00B050"/>
              </a:buClr>
              <a:buFont typeface="Wingdings" panose="05000000000000000000" pitchFamily="2" charset="2"/>
              <a:buChar char="§"/>
            </a:pPr>
            <a:r>
              <a:rPr lang="en-US" dirty="0">
                <a:solidFill>
                  <a:schemeClr val="tx2">
                    <a:lumMod val="50000"/>
                  </a:schemeClr>
                </a:solidFill>
                <a:latin typeface="Calibri" panose="020F0502020204030204" pitchFamily="34" charset="0"/>
                <a:cs typeface="Calibri" panose="020F0502020204030204" pitchFamily="34" charset="0"/>
              </a:rPr>
              <a:t>Humans are </a:t>
            </a:r>
            <a:r>
              <a:rPr lang="en-US" b="1" dirty="0">
                <a:solidFill>
                  <a:schemeClr val="tx2">
                    <a:lumMod val="50000"/>
                  </a:schemeClr>
                </a:solidFill>
                <a:latin typeface="Calibri" panose="020F0502020204030204" pitchFamily="34" charset="0"/>
                <a:cs typeface="Calibri" panose="020F0502020204030204" pitchFamily="34" charset="0"/>
              </a:rPr>
              <a:t>visual creatures</a:t>
            </a:r>
            <a:r>
              <a:rPr lang="en-US" dirty="0">
                <a:solidFill>
                  <a:schemeClr val="tx2">
                    <a:lumMod val="50000"/>
                  </a:schemeClr>
                </a:solidFill>
                <a:latin typeface="Calibri" panose="020F0502020204030204" pitchFamily="34" charset="0"/>
                <a:cs typeface="Calibri" panose="020F0502020204030204" pitchFamily="34" charset="0"/>
              </a:rPr>
              <a:t>, it’s a fact that visualization is much more effective and comprehensive.</a:t>
            </a:r>
          </a:p>
          <a:p>
            <a:pPr marL="285750" indent="-285750">
              <a:buClr>
                <a:srgbClr val="00B050"/>
              </a:buClr>
              <a:buFont typeface="Wingdings" panose="05000000000000000000" pitchFamily="2" charset="2"/>
              <a:buChar char="§"/>
            </a:pPr>
            <a:r>
              <a:rPr lang="en-US" b="1" dirty="0">
                <a:solidFill>
                  <a:schemeClr val="tx2">
                    <a:lumMod val="50000"/>
                  </a:schemeClr>
                </a:solidFill>
                <a:latin typeface="Calibri" panose="020F0502020204030204" pitchFamily="34" charset="0"/>
                <a:cs typeface="Calibri" panose="020F0502020204030204" pitchFamily="34" charset="0"/>
              </a:rPr>
              <a:t>Patterns</a:t>
            </a:r>
            <a:r>
              <a:rPr lang="en-US" dirty="0">
                <a:solidFill>
                  <a:schemeClr val="tx2">
                    <a:lumMod val="50000"/>
                  </a:schemeClr>
                </a:solidFill>
                <a:latin typeface="Calibri" panose="020F0502020204030204" pitchFamily="34" charset="0"/>
                <a:cs typeface="Calibri" panose="020F0502020204030204" pitchFamily="34" charset="0"/>
              </a:rPr>
              <a:t>, </a:t>
            </a:r>
            <a:r>
              <a:rPr lang="en-US" b="1" dirty="0">
                <a:solidFill>
                  <a:schemeClr val="tx2">
                    <a:lumMod val="50000"/>
                  </a:schemeClr>
                </a:solidFill>
                <a:latin typeface="Calibri" panose="020F0502020204030204" pitchFamily="34" charset="0"/>
                <a:cs typeface="Calibri" panose="020F0502020204030204" pitchFamily="34" charset="0"/>
              </a:rPr>
              <a:t>trends</a:t>
            </a:r>
            <a:r>
              <a:rPr lang="en-US" dirty="0">
                <a:solidFill>
                  <a:schemeClr val="tx2">
                    <a:lumMod val="50000"/>
                  </a:schemeClr>
                </a:solidFill>
                <a:latin typeface="Calibri" panose="020F0502020204030204" pitchFamily="34" charset="0"/>
                <a:cs typeface="Calibri" panose="020F0502020204030204" pitchFamily="34" charset="0"/>
              </a:rPr>
              <a:t> and </a:t>
            </a:r>
            <a:r>
              <a:rPr lang="en-US" b="1" dirty="0">
                <a:solidFill>
                  <a:schemeClr val="tx2">
                    <a:lumMod val="50000"/>
                  </a:schemeClr>
                </a:solidFill>
                <a:latin typeface="Calibri" panose="020F0502020204030204" pitchFamily="34" charset="0"/>
                <a:cs typeface="Calibri" panose="020F0502020204030204" pitchFamily="34" charset="0"/>
              </a:rPr>
              <a:t>correlations</a:t>
            </a:r>
            <a:r>
              <a:rPr lang="en-US" dirty="0">
                <a:solidFill>
                  <a:schemeClr val="tx2">
                    <a:lumMod val="50000"/>
                  </a:schemeClr>
                </a:solidFill>
                <a:latin typeface="Calibri" panose="020F0502020204030204" pitchFamily="34" charset="0"/>
                <a:cs typeface="Calibri" panose="020F0502020204030204" pitchFamily="34" charset="0"/>
              </a:rPr>
              <a:t> that might go </a:t>
            </a:r>
            <a:r>
              <a:rPr lang="en-US" b="1" dirty="0">
                <a:solidFill>
                  <a:schemeClr val="tx2">
                    <a:lumMod val="50000"/>
                  </a:schemeClr>
                </a:solidFill>
                <a:latin typeface="Calibri" panose="020F0502020204030204" pitchFamily="34" charset="0"/>
                <a:cs typeface="Calibri" panose="020F0502020204030204" pitchFamily="34" charset="0"/>
              </a:rPr>
              <a:t>undetected</a:t>
            </a:r>
            <a:r>
              <a:rPr lang="en-US" dirty="0">
                <a:solidFill>
                  <a:schemeClr val="tx2">
                    <a:lumMod val="50000"/>
                  </a:schemeClr>
                </a:solidFill>
                <a:latin typeface="Calibri" panose="020F0502020204030204" pitchFamily="34" charset="0"/>
                <a:cs typeface="Calibri" panose="020F0502020204030204" pitchFamily="34" charset="0"/>
              </a:rPr>
              <a:t> in text-based data can be exposed and </a:t>
            </a:r>
            <a:r>
              <a:rPr lang="en-US" b="1" dirty="0">
                <a:solidFill>
                  <a:schemeClr val="tx2">
                    <a:lumMod val="50000"/>
                  </a:schemeClr>
                </a:solidFill>
                <a:latin typeface="Calibri" panose="020F0502020204030204" pitchFamily="34" charset="0"/>
                <a:cs typeface="Calibri" panose="020F0502020204030204" pitchFamily="34" charset="0"/>
              </a:rPr>
              <a:t>recognized</a:t>
            </a:r>
            <a:r>
              <a:rPr lang="en-US" dirty="0">
                <a:solidFill>
                  <a:schemeClr val="tx2">
                    <a:lumMod val="50000"/>
                  </a:schemeClr>
                </a:solidFill>
                <a:latin typeface="Calibri" panose="020F0502020204030204" pitchFamily="34" charset="0"/>
                <a:cs typeface="Calibri" panose="020F0502020204030204" pitchFamily="34" charset="0"/>
              </a:rPr>
              <a:t> easier with data visualization software.</a:t>
            </a:r>
          </a:p>
        </p:txBody>
      </p:sp>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2421" y="2387620"/>
            <a:ext cx="5103869" cy="2179698"/>
          </a:xfrm>
          <a:prstGeom prst="rect">
            <a:avLst/>
          </a:prstGeom>
        </p:spPr>
      </p:pic>
      <p:pic>
        <p:nvPicPr>
          <p:cNvPr id="10" name="Google Shape;194;p33"/>
          <p:cNvPicPr preferRelativeResize="0"/>
          <p:nvPr/>
        </p:nvPicPr>
        <p:blipFill rotWithShape="1">
          <a:blip r:embed="rId6">
            <a:alphaModFix/>
          </a:blip>
          <a:srcRect t="14706" b="8618"/>
          <a:stretch/>
        </p:blipFill>
        <p:spPr>
          <a:xfrm>
            <a:off x="5536290" y="2489977"/>
            <a:ext cx="1641555" cy="1818621"/>
          </a:xfrm>
          <a:prstGeom prst="rect">
            <a:avLst/>
          </a:prstGeom>
          <a:noFill/>
          <a:ln>
            <a:noFill/>
          </a:ln>
        </p:spPr>
      </p:pic>
      <p:pic>
        <p:nvPicPr>
          <p:cNvPr id="11" name="Google Shape;195;p33"/>
          <p:cNvPicPr preferRelativeResize="0"/>
          <p:nvPr/>
        </p:nvPicPr>
        <p:blipFill>
          <a:blip r:embed="rId7">
            <a:alphaModFix/>
          </a:blip>
          <a:stretch>
            <a:fillRect/>
          </a:stretch>
        </p:blipFill>
        <p:spPr>
          <a:xfrm>
            <a:off x="7528965" y="2199358"/>
            <a:ext cx="1331292" cy="2335395"/>
          </a:xfrm>
          <a:prstGeom prst="rect">
            <a:avLst/>
          </a:prstGeom>
          <a:noFill/>
          <a:ln>
            <a:noFill/>
          </a:ln>
        </p:spPr>
      </p:pic>
      <p:sp>
        <p:nvSpPr>
          <p:cNvPr id="4" name="Google Shape;66;p14">
            <a:extLst>
              <a:ext uri="{FF2B5EF4-FFF2-40B4-BE49-F238E27FC236}">
                <a16:creationId xmlns:a16="http://schemas.microsoft.com/office/drawing/2014/main" id="{72DF507F-5DD5-7D47-BB0E-597CDED3CC74}"/>
              </a:ext>
            </a:extLst>
          </p:cNvPr>
          <p:cNvSpPr txBox="1"/>
          <p:nvPr/>
        </p:nvSpPr>
        <p:spPr>
          <a:xfrm>
            <a:off x="169068" y="4757858"/>
            <a:ext cx="9144000" cy="3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latin typeface="Calibri" panose="020F0502020204030204" pitchFamily="34" charset="0"/>
                <a:cs typeface="Calibri" panose="020F0502020204030204" pitchFamily="34" charset="0"/>
              </a:rPr>
              <a:t>Visualization – Trieste 2025</a:t>
            </a:r>
            <a:r>
              <a:rPr lang="en-US" dirty="0"/>
              <a:t>	         </a:t>
            </a:r>
          </a:p>
        </p:txBody>
      </p:sp>
    </p:spTree>
    <p:extLst>
      <p:ext uri="{BB962C8B-B14F-4D97-AF65-F5344CB8AC3E}">
        <p14:creationId xmlns:p14="http://schemas.microsoft.com/office/powerpoint/2010/main" val="7830785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eaab77ea-b4a5-49e3-a1e8-d6dd23a1f286}" enabled="0" method="" siteId="{eaab77ea-b4a5-49e3-a1e8-d6dd23a1f286}" removed="1"/>
</clbl:labelList>
</file>

<file path=docProps/app.xml><?xml version="1.0" encoding="utf-8"?>
<Properties xmlns="http://schemas.openxmlformats.org/officeDocument/2006/extended-properties" xmlns:vt="http://schemas.openxmlformats.org/officeDocument/2006/docPropsVTypes">
  <TotalTime>27087</TotalTime>
  <Words>3966</Words>
  <Application>Microsoft Macintosh PowerPoint</Application>
  <PresentationFormat>On-screen Show (16:9)</PresentationFormat>
  <Paragraphs>499</Paragraphs>
  <Slides>58</Slides>
  <Notes>58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58</vt:i4>
      </vt:variant>
    </vt:vector>
  </HeadingPairs>
  <TitlesOfParts>
    <vt:vector size="66" baseType="lpstr">
      <vt:lpstr>Arial</vt:lpstr>
      <vt:lpstr>Calibri</vt:lpstr>
      <vt:lpstr>Manrope</vt:lpstr>
      <vt:lpstr>Quicksand</vt:lpstr>
      <vt:lpstr>Raleway</vt:lpstr>
      <vt:lpstr>Roboto</vt:lpstr>
      <vt:lpstr>Wingdings</vt:lpstr>
      <vt:lpstr>Simple Light</vt:lpstr>
      <vt:lpstr>PowerPoint Presentation</vt:lpstr>
      <vt:lpstr>PowerPoint Presentation</vt:lpstr>
      <vt:lpstr>PowerPoint Presentation</vt:lpstr>
      <vt:lpstr>     Data Visualisation </vt:lpstr>
      <vt:lpstr>Course Overview</vt:lpstr>
      <vt:lpstr>The Savior of Mothers</vt:lpstr>
      <vt:lpstr>The Savior of Mothers</vt:lpstr>
      <vt:lpstr>What’s Data Visualisation</vt:lpstr>
      <vt:lpstr>How does it work?    </vt:lpstr>
      <vt:lpstr>The sense of sight is the most dominant</vt:lpstr>
      <vt:lpstr>The sense of sight is the most dominant</vt:lpstr>
      <vt:lpstr>Why data visualization is important?</vt:lpstr>
      <vt:lpstr>When to use it?</vt:lpstr>
      <vt:lpstr>Why Use it?</vt:lpstr>
      <vt:lpstr>The four pillars of data visualization</vt:lpstr>
      <vt:lpstr>1. Purpose - why this visualization</vt:lpstr>
      <vt:lpstr>2. Content - what to visualize</vt:lpstr>
      <vt:lpstr>3. Structure - how to visualize it</vt:lpstr>
      <vt:lpstr>4. Formatting - how to make it appealing</vt:lpstr>
      <vt:lpstr>Guide to data type</vt:lpstr>
      <vt:lpstr>Chart Types</vt:lpstr>
      <vt:lpstr>Bar chart</vt:lpstr>
      <vt:lpstr>Bar chart best practices </vt:lpstr>
      <vt:lpstr>Pie chart</vt:lpstr>
      <vt:lpstr>Pie chart best practices </vt:lpstr>
      <vt:lpstr>Line chart</vt:lpstr>
      <vt:lpstr>Line chart best practices </vt:lpstr>
      <vt:lpstr>Area chart</vt:lpstr>
      <vt:lpstr>Area chart best practices </vt:lpstr>
      <vt:lpstr>Scatterplot chart</vt:lpstr>
      <vt:lpstr>Scatterplot chart best practices </vt:lpstr>
      <vt:lpstr>Bubble chart</vt:lpstr>
      <vt:lpstr>Bubble chart best practices </vt:lpstr>
      <vt:lpstr>Heat Map</vt:lpstr>
      <vt:lpstr>Heat Map best practices </vt:lpstr>
      <vt:lpstr>Important Tips</vt:lpstr>
      <vt:lpstr>Choice of colors – use color blind friendly palette</vt:lpstr>
      <vt:lpstr>Choice of colors – use color blind friendly palette</vt:lpstr>
      <vt:lpstr>Choice of colors – use color blind friendly palette</vt:lpstr>
      <vt:lpstr>Choice of colors – use color blind friendly palette</vt:lpstr>
      <vt:lpstr>Choice of colors – use color blind friendly palette</vt:lpstr>
      <vt:lpstr>Do’s and don’ts  in data design &amp; visualization</vt:lpstr>
      <vt:lpstr>Do’s and don’ts  in data design &amp; visualization</vt:lpstr>
      <vt:lpstr>Do’s and don’ts  in data design &amp; visualization</vt:lpstr>
      <vt:lpstr>Do’s and don’ts  in data design &amp; visualization</vt:lpstr>
      <vt:lpstr>Do’s and don’ts  in data design &amp; visualization</vt:lpstr>
      <vt:lpstr>Do’s and don’ts  in data design &amp; visualization</vt:lpstr>
      <vt:lpstr>Do’s and don’ts  in data design &amp; visualization</vt:lpstr>
      <vt:lpstr>Do’s and don’ts  in data design &amp; visualization</vt:lpstr>
      <vt:lpstr>Do’s and don’ts  in data design &amp; visualization</vt:lpstr>
      <vt:lpstr>Do’s and don’ts  in data design &amp; visualization</vt:lpstr>
      <vt:lpstr>Do’s and don’ts  in data design &amp; visualization</vt:lpstr>
      <vt:lpstr>Next part: Tutorial</vt:lpstr>
      <vt:lpstr>Plotting libraries</vt:lpstr>
      <vt:lpstr>Plotting libraries</vt:lpstr>
      <vt:lpstr>Grammar of graphics</vt:lpstr>
      <vt:lpstr>Grammar of graphics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Visualisation 1. Course Summary</dc:title>
  <dc:creator>Sara EL</dc:creator>
  <cp:lastModifiedBy>Quick, Robert E</cp:lastModifiedBy>
  <cp:revision>69</cp:revision>
  <dcterms:modified xsi:type="dcterms:W3CDTF">2025-08-04T14:35:42Z</dcterms:modified>
</cp:coreProperties>
</file>